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314" r:id="rId2"/>
    <p:sldId id="300" r:id="rId3"/>
    <p:sldId id="320" r:id="rId4"/>
    <p:sldId id="303" r:id="rId5"/>
    <p:sldId id="275" r:id="rId6"/>
    <p:sldId id="277" r:id="rId7"/>
    <p:sldId id="336" r:id="rId8"/>
    <p:sldId id="287" r:id="rId9"/>
    <p:sldId id="298" r:id="rId10"/>
    <p:sldId id="315" r:id="rId11"/>
    <p:sldId id="332" r:id="rId12"/>
    <p:sldId id="273" r:id="rId13"/>
    <p:sldId id="268" r:id="rId14"/>
    <p:sldId id="317" r:id="rId15"/>
    <p:sldId id="267" r:id="rId16"/>
    <p:sldId id="334" r:id="rId17"/>
    <p:sldId id="329" r:id="rId1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1C4"/>
    <a:srgbClr val="0088B8"/>
    <a:srgbClr val="0202D0"/>
    <a:srgbClr val="E8F4F8"/>
    <a:srgbClr val="004A64"/>
    <a:srgbClr val="3535FD"/>
    <a:srgbClr val="2E2E2E"/>
    <a:srgbClr val="B0B0B0"/>
    <a:srgbClr val="242424"/>
    <a:srgbClr val="2A2A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3" autoAdjust="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0CF5368-A6B5-43A9-B06C-C0627F040FCE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015DE58-BDFA-4CB8-8390-5A334E583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421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5D17-C082-4B46-A924-84AEC11C502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710FDA-4F37-47B3-B79A-39E46664ADB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1B0099-D5D8-4D47-94D8-048164089B4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F5BD88F-3B7C-456B-807C-1024226F555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C9FF1D-0864-48A3-A0BA-F0DA511CF24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DA4FB4-1F41-44C6-906B-7D330831E97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A854C9-DFFC-487C-8201-CDF272ECBC6C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8BD19E-67D7-4C92-8DC1-12F573EA6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8332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4C35-B13C-478D-8E4C-7AC0EF58C7F8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1ADB-F90C-427F-997A-4459868CD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8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057D-16DA-44C6-B7D5-23246B810155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F23F-BB5E-48AF-B445-51F367BBF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3178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6000">
              <a:srgbClr val="000000"/>
            </a:gs>
            <a:gs pos="17999">
              <a:srgbClr val="000000"/>
            </a:gs>
            <a:gs pos="42000">
              <a:srgbClr val="404040"/>
            </a:gs>
            <a:gs pos="53000">
              <a:srgbClr val="7F7F7F"/>
            </a:gs>
            <a:gs pos="66000">
              <a:srgbClr val="68686D"/>
            </a:gs>
            <a:gs pos="75999">
              <a:srgbClr val="9D9DA2"/>
            </a:gs>
            <a:gs pos="78999">
              <a:srgbClr val="BEBEC1"/>
            </a:gs>
            <a:gs pos="100000">
              <a:srgbClr val="D4D4D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/>
          </p:cNvSpPr>
          <p:nvPr/>
        </p:nvSpPr>
        <p:spPr bwMode="auto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" rotWithShape="0">
              <a:srgbClr val="808080">
                <a:alpha val="59996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10"/>
          <p:cNvSpPr>
            <a:spLocks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028" name="Title 102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1028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Date Placeholder 10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3BF1D05-3142-4C27-AE83-6D4D5A11602B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7" name="Footer Placeholder 103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0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F1855E2-AD8B-4B05-81A1-9E05C2B54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9062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15EF-4712-4418-8AE0-6C92F565B966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E62A-995B-48E4-BA0C-3507D6BFA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687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E54AC4-5B68-4734-8DDB-6563287DD5ED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1BB16-8F8D-40FB-B869-FCD4297C6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4018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8782-AF3D-4FF1-A3F1-94CD290CAD1C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8CAC-3AF4-4BE8-AB90-1B7577054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5500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B8C3-04A8-42B9-8D4F-04A89E26DD01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7E5-4AD3-4CCC-BAF4-0138BF5FF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687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BF2C-02A7-4C67-808F-C32AFA060CA4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EFD4-E9BC-43C5-8548-369031A6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649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7D37-7D99-4C36-9335-E28607D5AD90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A5E1-41F3-4DC6-8858-81732FD98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618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4C8D-DE95-43F4-A4C1-56AB5F33923B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CB53-6CAD-4CC2-B9B5-F6C16EF4E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142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151A-C605-4690-A612-CCE7E474DC1E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69B6-9A0B-4F7B-84B4-BACE2FFCD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9673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6000">
              <a:schemeClr val="tx1"/>
            </a:gs>
            <a:gs pos="17999">
              <a:schemeClr val="tx1"/>
            </a:gs>
            <a:gs pos="42000">
              <a:schemeClr val="tx1">
                <a:lumMod val="75000"/>
                <a:lumOff val="25000"/>
              </a:schemeClr>
            </a:gs>
            <a:gs pos="53000">
              <a:schemeClr val="tx1">
                <a:lumMod val="50000"/>
                <a:lumOff val="50000"/>
              </a:schemeClr>
            </a:gs>
            <a:gs pos="66000">
              <a:schemeClr val="bg2">
                <a:lumMod val="50000"/>
              </a:schemeClr>
            </a:gs>
            <a:gs pos="75999">
              <a:schemeClr val="bg2">
                <a:lumMod val="75000"/>
              </a:schemeClr>
            </a:gs>
            <a:gs pos="78999">
              <a:schemeClr val="bg2">
                <a:lumMod val="90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7D307024-2AAD-419B-A3DC-988D589C2A5B}" type="datetimeFigureOut">
              <a:rPr lang="en-US" altLang="en-US"/>
              <a:pPr>
                <a:defRPr/>
              </a:pPr>
              <a:t>9/11/2014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7BD7C749-3439-44A7-93CE-DD5A53B80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1" r:id="rId2"/>
    <p:sldLayoutId id="2147484638" r:id="rId3"/>
    <p:sldLayoutId id="2147484632" r:id="rId4"/>
    <p:sldLayoutId id="2147484633" r:id="rId5"/>
    <p:sldLayoutId id="2147484634" r:id="rId6"/>
    <p:sldLayoutId id="2147484635" r:id="rId7"/>
    <p:sldLayoutId id="2147484639" r:id="rId8"/>
    <p:sldLayoutId id="2147484640" r:id="rId9"/>
    <p:sldLayoutId id="2147484636" r:id="rId10"/>
    <p:sldLayoutId id="2147484641" r:id="rId11"/>
    <p:sldLayoutId id="21474846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51122"/>
            <a:ext cx="8534400" cy="5303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MY" sz="4000" dirty="0" smtClean="0">
                <a:ea typeface="+mj-ea"/>
              </a:rPr>
              <a:t>Panther Plus </a:t>
            </a:r>
            <a:r>
              <a:rPr lang="en-MY" sz="4000" dirty="0">
                <a:ea typeface="+mj-ea"/>
              </a:rPr>
              <a:t>F</a:t>
            </a:r>
            <a:r>
              <a:rPr lang="en-MY" sz="4000" dirty="0" smtClean="0">
                <a:ea typeface="+mj-ea"/>
              </a:rPr>
              <a:t>uel Saving Device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436688"/>
            <a:ext cx="9155113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MY" dirty="0" smtClean="0">
                <a:ea typeface="+mj-ea"/>
              </a:rPr>
              <a:t>About Panther…</a:t>
            </a:r>
            <a:br>
              <a:rPr lang="en-MY" dirty="0" smtClean="0">
                <a:ea typeface="+mj-ea"/>
              </a:rPr>
            </a:br>
            <a:r>
              <a:rPr lang="ja-JP" altLang="en-US" sz="2000" dirty="0" smtClean="0">
                <a:latin typeface="ＭＳ Ｐゴシック"/>
                <a:ea typeface="ＭＳ Ｐゴシック"/>
                <a:cs typeface="ＭＳ Ｐゴシック"/>
              </a:rPr>
              <a:t>「パンサー」の詳細</a:t>
            </a:r>
            <a:endParaRPr lang="en-MY" sz="20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" y="1811338"/>
            <a:ext cx="2016125" cy="238283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i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750" y="4194175"/>
            <a:ext cx="2016125" cy="2381250"/>
          </a:xfrm>
          <a:prstGeom prst="rect">
            <a:avLst/>
          </a:prstGeom>
          <a:solidFill>
            <a:srgbClr val="0E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875" y="1811338"/>
            <a:ext cx="2016125" cy="2382837"/>
          </a:xfrm>
          <a:prstGeom prst="rect">
            <a:avLst/>
          </a:prstGeom>
          <a:solidFill>
            <a:srgbClr val="0E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800" b="1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191000"/>
            <a:ext cx="2016125" cy="23812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811338"/>
            <a:ext cx="2016125" cy="238283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i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194175"/>
            <a:ext cx="2016125" cy="2381250"/>
          </a:xfrm>
          <a:prstGeom prst="rect">
            <a:avLst/>
          </a:prstGeom>
          <a:solidFill>
            <a:srgbClr val="0E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6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Reset by unplugging and plugging Panther every month for 5 minutes while engine running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8125" y="1811338"/>
            <a:ext cx="2016125" cy="2382837"/>
          </a:xfrm>
          <a:prstGeom prst="rect">
            <a:avLst/>
          </a:prstGeom>
          <a:solidFill>
            <a:srgbClr val="0E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800" b="1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4267200"/>
            <a:ext cx="2016125" cy="23812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7419" name="Group 1"/>
          <p:cNvGrpSpPr>
            <a:grpSpLocks/>
          </p:cNvGrpSpPr>
          <p:nvPr/>
        </p:nvGrpSpPr>
        <p:grpSpPr bwMode="auto">
          <a:xfrm>
            <a:off x="4673600" y="1912938"/>
            <a:ext cx="1947863" cy="1948914"/>
            <a:chOff x="2673350" y="4246563"/>
            <a:chExt cx="1947863" cy="1947971"/>
          </a:xfrm>
        </p:grpSpPr>
        <p:sp>
          <p:nvSpPr>
            <p:cNvPr id="17434" name="TextBox 20"/>
            <p:cNvSpPr txBox="1">
              <a:spLocks noChangeArrowheads="1"/>
            </p:cNvSpPr>
            <p:nvPr/>
          </p:nvSpPr>
          <p:spPr bwMode="auto">
            <a:xfrm>
              <a:off x="3076575" y="4246563"/>
              <a:ext cx="15446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accent1"/>
                  </a:solidFill>
                  <a:latin typeface="Trebuchet MS" pitchFamily="34" charset="0"/>
                </a:rPr>
                <a:t> </a:t>
              </a:r>
              <a:r>
                <a:rPr lang="en-US" altLang="en-US" sz="2400" b="1" dirty="0">
                  <a:solidFill>
                    <a:schemeClr val="bg1"/>
                  </a:solidFill>
                  <a:latin typeface="Trebuchet MS" pitchFamily="34" charset="0"/>
                </a:rPr>
                <a:t>Marking</a:t>
              </a:r>
            </a:p>
          </p:txBody>
        </p:sp>
        <p:pic>
          <p:nvPicPr>
            <p:cNvPr id="17435" name="Picture 2" descr="C:\Users\Eric Leong\Desktop\CE_Logo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350" y="4314825"/>
              <a:ext cx="4730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678113" y="4871735"/>
              <a:ext cx="1693862" cy="1322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MY" sz="2000" smtClean="0">
                  <a:solidFill>
                    <a:srgbClr val="FF0000"/>
                  </a:solidFill>
                  <a:ea typeface="+mn-ea"/>
                  <a:cs typeface="Arial" charset="0"/>
                </a:rPr>
                <a:t>Certificate </a:t>
              </a:r>
              <a:r>
                <a:rPr lang="en-MY" sz="2000" dirty="0" smtClean="0">
                  <a:solidFill>
                    <a:srgbClr val="FF0000"/>
                  </a:solidFill>
                  <a:ea typeface="+mn-ea"/>
                  <a:cs typeface="Arial" charset="0"/>
                </a:rPr>
                <a:t>of </a:t>
              </a:r>
              <a:r>
                <a:rPr lang="en-MY" sz="2000" dirty="0" err="1" smtClean="0">
                  <a:solidFill>
                    <a:srgbClr val="FF0000"/>
                  </a:solidFill>
                  <a:ea typeface="+mn-ea"/>
                  <a:cs typeface="Arial" charset="0"/>
                </a:rPr>
                <a:t>Ei</a:t>
              </a:r>
              <a:endParaRPr lang="en-MY" sz="2000" dirty="0" smtClean="0">
                <a:solidFill>
                  <a:srgbClr val="FF0000"/>
                </a:solidFill>
                <a:ea typeface="+mn-ea"/>
                <a:cs typeface="Arial" charset="0"/>
              </a:endParaRPr>
            </a:p>
            <a:p>
              <a:pPr algn="ctr">
                <a:defRPr/>
              </a:pPr>
              <a:r>
                <a:rPr lang="en-MY" sz="2000" dirty="0" smtClean="0">
                  <a:solidFill>
                    <a:srgbClr val="FF0000"/>
                  </a:solidFill>
                  <a:ea typeface="+mn-ea"/>
                  <a:cs typeface="Arial" charset="0"/>
                </a:rPr>
                <a:t>Passed all safety </a:t>
              </a:r>
              <a:r>
                <a:rPr lang="en-MY" sz="2000" dirty="0">
                  <a:solidFill>
                    <a:srgbClr val="FF0000"/>
                  </a:solidFill>
                  <a:ea typeface="+mn-ea"/>
                  <a:cs typeface="Arial" charset="0"/>
                </a:rPr>
                <a:t>tests </a:t>
              </a:r>
            </a:p>
          </p:txBody>
        </p:sp>
      </p:grpSp>
      <p:sp>
        <p:nvSpPr>
          <p:cNvPr id="17420" name="TextBox 27"/>
          <p:cNvSpPr txBox="1">
            <a:spLocks noChangeArrowheads="1"/>
          </p:cNvSpPr>
          <p:nvPr/>
        </p:nvSpPr>
        <p:spPr bwMode="auto">
          <a:xfrm>
            <a:off x="609600" y="183515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rebuchet MS" pitchFamily="34" charset="0"/>
              </a:rPr>
              <a:t>Suitability</a:t>
            </a:r>
          </a:p>
        </p:txBody>
      </p:sp>
      <p:sp>
        <p:nvSpPr>
          <p:cNvPr id="17421" name="TextBox 29"/>
          <p:cNvSpPr txBox="1">
            <a:spLocks noChangeArrowheads="1"/>
          </p:cNvSpPr>
          <p:nvPr/>
        </p:nvSpPr>
        <p:spPr bwMode="auto">
          <a:xfrm>
            <a:off x="636588" y="2282825"/>
            <a:ext cx="19462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 typeface="Wingdings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</a:rPr>
              <a:t>Petrol</a:t>
            </a:r>
          </a:p>
          <a:p>
            <a:pPr eaLnBrk="1" hangingPunct="1">
              <a:buClrTx/>
              <a:buSzTx/>
              <a:buFont typeface="Wingdings" pitchFamily="2" charset="2"/>
              <a:buChar char="ü"/>
            </a:pPr>
            <a:endParaRPr lang="en-US" altLang="en-US" sz="3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ClrTx/>
              <a:buSzTx/>
              <a:buFont typeface="Wingdings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</a:rPr>
              <a:t>Diesel </a:t>
            </a:r>
          </a:p>
          <a:p>
            <a:pPr eaLnBrk="1" hangingPunct="1">
              <a:buClrTx/>
              <a:buSzTx/>
              <a:buFont typeface="Wingdings" pitchFamily="2" charset="2"/>
              <a:buChar char="ü"/>
            </a:pPr>
            <a:endParaRPr lang="en-US" altLang="en-US" sz="3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ClrTx/>
              <a:buSzTx/>
              <a:buFont typeface="Wingdings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</a:rPr>
              <a:t>NGV (</a:t>
            </a:r>
            <a:r>
              <a:rPr lang="en-US" altLang="en-US" sz="1800" dirty="0" smtClean="0">
                <a:solidFill>
                  <a:schemeClr val="bg1"/>
                </a:solidFill>
                <a:latin typeface="Trebuchet MS" pitchFamily="34" charset="0"/>
              </a:rPr>
              <a:t>gas)</a:t>
            </a:r>
            <a:endParaRPr lang="en-US" altLang="en-US" sz="1800" dirty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buClrTx/>
              <a:buSzTx/>
              <a:buFont typeface="Wingdings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</a:rPr>
              <a:t>12 V to 48V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313" y="4232275"/>
            <a:ext cx="187166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MY" sz="2200" b="1" dirty="0">
                <a:solidFill>
                  <a:schemeClr val="bg2">
                    <a:lumMod val="10000"/>
                  </a:schemeClr>
                </a:solidFill>
                <a:ea typeface="+mn-ea"/>
                <a:cs typeface="Arial" charset="0"/>
              </a:rPr>
              <a:t>Patented &amp; Trademark Registered</a:t>
            </a:r>
          </a:p>
        </p:txBody>
      </p:sp>
      <p:sp>
        <p:nvSpPr>
          <p:cNvPr id="17423" name="TextBox 31"/>
          <p:cNvSpPr txBox="1">
            <a:spLocks noChangeArrowheads="1"/>
          </p:cNvSpPr>
          <p:nvPr/>
        </p:nvSpPr>
        <p:spPr bwMode="auto">
          <a:xfrm>
            <a:off x="827088" y="5462588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dirty="0">
                <a:latin typeface="Trebuchet MS" pitchFamily="34" charset="0"/>
              </a:rPr>
              <a:t>2009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4191000"/>
            <a:ext cx="1868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b="1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Arial" charset="0"/>
              </a:rPr>
              <a:t>Optimum Performance</a:t>
            </a:r>
            <a:endParaRPr lang="en-MY" b="1" dirty="0">
              <a:solidFill>
                <a:schemeClr val="bg2">
                  <a:lumMod val="10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17426" name="TextBox 38"/>
          <p:cNvSpPr txBox="1">
            <a:spLocks noChangeArrowheads="1"/>
          </p:cNvSpPr>
          <p:nvPr/>
        </p:nvSpPr>
        <p:spPr bwMode="auto">
          <a:xfrm>
            <a:off x="2489200" y="1830388"/>
            <a:ext cx="214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>
                <a:latin typeface="Trebuchet MS" pitchFamily="34" charset="0"/>
              </a:rPr>
              <a:t>Panther Plus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600" b="1">
                <a:latin typeface="Trebuchet MS" pitchFamily="34" charset="0"/>
              </a:rPr>
              <a:t>Platinum Series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05088" y="2592388"/>
            <a:ext cx="18938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MY" dirty="0">
                <a:solidFill>
                  <a:schemeClr val="tx1"/>
                </a:solidFill>
                <a:ea typeface="+mn-ea"/>
                <a:cs typeface="Arial" charset="0"/>
              </a:rPr>
              <a:t>Vehicle </a:t>
            </a:r>
            <a:r>
              <a:rPr lang="en-MY" dirty="0" smtClean="0">
                <a:solidFill>
                  <a:schemeClr val="tx1"/>
                </a:solidFill>
                <a:ea typeface="+mn-ea"/>
                <a:cs typeface="Arial" charset="0"/>
              </a:rPr>
              <a:t>capacity </a:t>
            </a:r>
            <a:endParaRPr lang="en-MY" dirty="0">
              <a:solidFill>
                <a:schemeClr val="tx1"/>
              </a:solidFill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MY" dirty="0">
                <a:solidFill>
                  <a:schemeClr val="tx1"/>
                </a:solidFill>
                <a:ea typeface="+mn-ea"/>
                <a:cs typeface="Arial" charset="0"/>
              </a:rPr>
              <a:t>up to 48v, including </a:t>
            </a:r>
            <a:r>
              <a:rPr lang="en-MY" dirty="0" smtClean="0">
                <a:solidFill>
                  <a:schemeClr val="tx1"/>
                </a:solidFill>
                <a:ea typeface="+mn-ea"/>
                <a:cs typeface="Arial" charset="0"/>
              </a:rPr>
              <a:t>busses </a:t>
            </a:r>
            <a:r>
              <a:rPr lang="en-MY" dirty="0">
                <a:solidFill>
                  <a:schemeClr val="tx1"/>
                </a:solidFill>
                <a:ea typeface="+mn-ea"/>
                <a:cs typeface="Arial" charset="0"/>
              </a:rPr>
              <a:t>and </a:t>
            </a:r>
            <a:r>
              <a:rPr lang="en-MY" dirty="0" smtClean="0">
                <a:solidFill>
                  <a:schemeClr val="tx1"/>
                </a:solidFill>
                <a:ea typeface="+mn-ea"/>
                <a:cs typeface="Arial" charset="0"/>
              </a:rPr>
              <a:t>trucks</a:t>
            </a:r>
            <a:endParaRPr lang="en-MY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9562" y="1847850"/>
            <a:ext cx="195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2400" b="1" dirty="0">
                <a:solidFill>
                  <a:schemeClr val="bg2">
                    <a:lumMod val="10000"/>
                  </a:schemeClr>
                </a:solidFill>
                <a:ea typeface="+mn-ea"/>
                <a:cs typeface="Arial" charset="0"/>
              </a:rPr>
              <a:t>Warranty</a:t>
            </a:r>
          </a:p>
        </p:txBody>
      </p:sp>
      <p:sp>
        <p:nvSpPr>
          <p:cNvPr id="17429" name="TextBox 25"/>
          <p:cNvSpPr txBox="1">
            <a:spLocks noChangeArrowheads="1"/>
          </p:cNvSpPr>
          <p:nvPr/>
        </p:nvSpPr>
        <p:spPr bwMode="auto">
          <a:xfrm>
            <a:off x="6630988" y="2260600"/>
            <a:ext cx="18954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dirty="0" smtClean="0">
                <a:latin typeface="Trebuchet MS" pitchFamily="34" charset="0"/>
              </a:rPr>
              <a:t>ONE YEAR manufacturer </a:t>
            </a:r>
            <a:r>
              <a:rPr lang="en-US" altLang="en-US" sz="1800" dirty="0">
                <a:latin typeface="Trebuchet MS" pitchFamily="34" charset="0"/>
              </a:rPr>
              <a:t>defects warranty</a:t>
            </a:r>
          </a:p>
          <a:p>
            <a:pPr algn="ctr" eaLnBrk="1" hangingPunct="1"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en-US" altLang="en-US" sz="1800" dirty="0">
              <a:latin typeface="Trebuchet MS" pitchFamily="34" charset="0"/>
            </a:endParaRPr>
          </a:p>
        </p:txBody>
      </p:sp>
      <p:sp>
        <p:nvSpPr>
          <p:cNvPr id="17430" name="TextBox 1"/>
          <p:cNvSpPr txBox="1">
            <a:spLocks noChangeArrowheads="1"/>
          </p:cNvSpPr>
          <p:nvPr/>
        </p:nvSpPr>
        <p:spPr bwMode="auto">
          <a:xfrm>
            <a:off x="6572250" y="4652963"/>
            <a:ext cx="20462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en-US" altLang="en-US" sz="1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rebuchet MS" pitchFamily="34" charset="0"/>
              </a:rPr>
              <a:t>Reached 40 Countries and is still growing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rebuchet MS" pitchFamily="34" charset="0"/>
              </a:rPr>
              <a:t>RAPIDLY</a:t>
            </a:r>
            <a:endParaRPr lang="en-US" alt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31" name="TextBox 30"/>
          <p:cNvSpPr txBox="1">
            <a:spLocks noChangeArrowheads="1"/>
          </p:cNvSpPr>
          <p:nvPr/>
        </p:nvSpPr>
        <p:spPr bwMode="auto">
          <a:xfrm>
            <a:off x="6653213" y="4219575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rebuchet MS" pitchFamily="34" charset="0"/>
              </a:rPr>
              <a:t>Proven</a:t>
            </a:r>
            <a:endParaRPr lang="en-US" altLang="en-US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432" name="TextBox 30"/>
          <p:cNvSpPr txBox="1">
            <a:spLocks noChangeArrowheads="1"/>
          </p:cNvSpPr>
          <p:nvPr/>
        </p:nvSpPr>
        <p:spPr bwMode="auto">
          <a:xfrm>
            <a:off x="2646363" y="4178300"/>
            <a:ext cx="1873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rebuchet MS" pitchFamily="34" charset="0"/>
              </a:rPr>
              <a:t>Easy </a:t>
            </a:r>
          </a:p>
          <a:p>
            <a:pPr algn="ctr" eaLnBrk="1" hangingPunct="1">
              <a:buClrTx/>
              <a:buSzTx/>
              <a:buFontTx/>
              <a:buNone/>
            </a:pPr>
            <a:endParaRPr lang="en-US" alt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rebuchet MS" pitchFamily="34" charset="0"/>
              </a:rPr>
              <a:t>Just plug into the phone charger socket,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rebuchet MS" pitchFamily="34" charset="0"/>
              </a:rPr>
              <a:t>A Green LED will light up.</a:t>
            </a:r>
            <a:endParaRPr lang="en-US" alt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433" name="TextBox 1"/>
          <p:cNvSpPr txBox="1">
            <a:spLocks noChangeArrowheads="1"/>
          </p:cNvSpPr>
          <p:nvPr/>
        </p:nvSpPr>
        <p:spPr bwMode="auto">
          <a:xfrm>
            <a:off x="2532063" y="4797425"/>
            <a:ext cx="2046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457200" y="46831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charset="0"/>
              </a:rPr>
              <a:t>Entry Tests to various countries</a:t>
            </a: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ja-JP" altLang="en-US" sz="1800" b="1">
                <a:solidFill>
                  <a:srgbClr val="FFCC00"/>
                </a:solidFill>
                <a:latin typeface="MS PGothic" pitchFamily="34" charset="-128"/>
              </a:rPr>
              <a:t>様々なテストレポート</a:t>
            </a:r>
          </a:p>
        </p:txBody>
      </p:sp>
      <p:grpSp>
        <p:nvGrpSpPr>
          <p:cNvPr id="19459" name="Group 1"/>
          <p:cNvGrpSpPr>
            <a:grpSpLocks/>
          </p:cNvGrpSpPr>
          <p:nvPr/>
        </p:nvGrpSpPr>
        <p:grpSpPr bwMode="auto">
          <a:xfrm>
            <a:off x="228600" y="1960563"/>
            <a:ext cx="8610600" cy="4211637"/>
            <a:chOff x="228600" y="1916113"/>
            <a:chExt cx="8610600" cy="4211637"/>
          </a:xfrm>
        </p:grpSpPr>
        <p:sp>
          <p:nvSpPr>
            <p:cNvPr id="19460" name="TextBox 4"/>
            <p:cNvSpPr txBox="1">
              <a:spLocks noChangeArrowheads="1"/>
            </p:cNvSpPr>
            <p:nvPr/>
          </p:nvSpPr>
          <p:spPr bwMode="auto">
            <a:xfrm>
              <a:off x="228600" y="4651375"/>
              <a:ext cx="22860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Trebuchet MS" pitchFamily="34" charset="0"/>
                </a:rPr>
                <a:t>Turkey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C00000"/>
                  </a:solidFill>
                  <a:latin typeface="Trebuchet MS" pitchFamily="34" charset="0"/>
                </a:rPr>
                <a:t>Karadeniz</a:t>
              </a:r>
              <a:r>
                <a:rPr lang="en-US" altLang="en-US" sz="1800" dirty="0">
                  <a:solidFill>
                    <a:srgbClr val="C00000"/>
                  </a:solidFill>
                  <a:latin typeface="Trebuchet MS" pitchFamily="34" charset="0"/>
                </a:rPr>
                <a:t> Technical University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C0000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rgbClr val="C00000"/>
                  </a:solidFill>
                  <a:latin typeface="Trebuchet MS" pitchFamily="34" charset="0"/>
                </a:rPr>
                <a:t>Functional Test</a:t>
              </a:r>
            </a:p>
          </p:txBody>
        </p:sp>
        <p:sp>
          <p:nvSpPr>
            <p:cNvPr id="19461" name="TextBox 6"/>
            <p:cNvSpPr txBox="1">
              <a:spLocks noChangeArrowheads="1"/>
            </p:cNvSpPr>
            <p:nvPr/>
          </p:nvSpPr>
          <p:spPr bwMode="auto">
            <a:xfrm>
              <a:off x="2514600" y="4602163"/>
              <a:ext cx="1878013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Uganda National Bureau of Standards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rgbClr val="0202D0"/>
                  </a:solidFill>
                  <a:latin typeface="Trebuchet MS" pitchFamily="34" charset="0"/>
                </a:rPr>
                <a:t>Functional Test</a:t>
              </a:r>
            </a:p>
          </p:txBody>
        </p:sp>
        <p:sp>
          <p:nvSpPr>
            <p:cNvPr id="19462" name="TextBox 10"/>
            <p:cNvSpPr txBox="1">
              <a:spLocks noChangeArrowheads="1"/>
            </p:cNvSpPr>
            <p:nvPr/>
          </p:nvSpPr>
          <p:spPr bwMode="auto">
            <a:xfrm>
              <a:off x="6861175" y="4602163"/>
              <a:ext cx="1978025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EUROPE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CE Marking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14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rgbClr val="0202D0"/>
                  </a:solidFill>
                  <a:latin typeface="Trebuchet MS" pitchFamily="34" charset="0"/>
                </a:rPr>
                <a:t>Compliance Tests</a:t>
              </a:r>
            </a:p>
          </p:txBody>
        </p:sp>
        <p:pic>
          <p:nvPicPr>
            <p:cNvPr id="19463" name="Picture 3" descr="D:\Eric Desk\Panther\Test reports\PANTHER TEST REPORT TURKEY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919288"/>
              <a:ext cx="1809750" cy="255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D:\Eric Desk\Panther\Test reports\Panther Uganda Certification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588" y="1946275"/>
              <a:ext cx="1809750" cy="255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5" descr="D:\Eric Desk\Panther\Test reports\SON Product Cert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713" y="1917700"/>
              <a:ext cx="1809750" cy="25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6" descr="D:\Eric Desk\Panther\Test reports\Panther CE marking EMC207-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1916113"/>
              <a:ext cx="1784350" cy="251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4546600" y="4503738"/>
              <a:ext cx="2057400" cy="1585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Standards </a:t>
              </a:r>
              <a:r>
                <a:rPr lang="en-US" altLang="en-US" sz="1800" dirty="0" err="1">
                  <a:solidFill>
                    <a:srgbClr val="0202D0"/>
                  </a:solidFill>
                  <a:latin typeface="Trebuchet MS" pitchFamily="34" charset="0"/>
                </a:rPr>
                <a:t>Organisation</a:t>
              </a:r>
              <a:endParaRPr lang="en-US" altLang="en-US" sz="18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 of Nigeria 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Africa Countries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6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rgbClr val="0202D0"/>
                  </a:solidFill>
                  <a:latin typeface="Trebuchet MS" pitchFamily="34" charset="0"/>
                </a:rPr>
                <a:t>Compliance Tests</a:t>
              </a:r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228600" y="4648200"/>
              <a:ext cx="22860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Turkey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0202D0"/>
                  </a:solidFill>
                  <a:latin typeface="Trebuchet MS" pitchFamily="34" charset="0"/>
                </a:rPr>
                <a:t>Karadeniz</a:t>
              </a:r>
              <a:r>
                <a:rPr lang="en-US" altLang="en-US" sz="1800" dirty="0">
                  <a:solidFill>
                    <a:srgbClr val="0202D0"/>
                  </a:solidFill>
                  <a:latin typeface="Trebuchet MS" pitchFamily="34" charset="0"/>
                </a:rPr>
                <a:t> Technical University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0202D0"/>
                </a:solidFill>
                <a:latin typeface="Trebuchet MS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rgbClr val="0202D0"/>
                  </a:solidFill>
                  <a:latin typeface="Trebuchet MS" pitchFamily="34" charset="0"/>
                </a:rPr>
                <a:t>Functional Test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457200" y="1984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charset="0"/>
              </a:rPr>
              <a:t>DynoJet Performance Test</a:t>
            </a:r>
            <a:endParaRPr lang="en-US" altLang="ja-JP" sz="3600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ja-JP" altLang="en-US" sz="2000" b="1">
                <a:solidFill>
                  <a:srgbClr val="FFCC00"/>
                </a:solidFill>
                <a:latin typeface="Arial" charset="0"/>
              </a:rPr>
              <a:t>ダイノテスターによる検証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533400" y="1725613"/>
            <a:ext cx="8089900" cy="4903787"/>
            <a:chOff x="609600" y="1066800"/>
            <a:chExt cx="8166100" cy="5035592"/>
          </a:xfrm>
        </p:grpSpPr>
        <p:pic>
          <p:nvPicPr>
            <p:cNvPr id="27652" name="Picture 7" descr="zzz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066800"/>
              <a:ext cx="2451100" cy="457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685800" y="5059363"/>
              <a:ext cx="5486400" cy="10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en-US" sz="2000" dirty="0">
                  <a:latin typeface="Trebuchet MS" pitchFamily="34" charset="0"/>
                </a:rPr>
                <a:t>A car is being tested for its torque and power performance using the</a:t>
              </a:r>
              <a:r>
                <a:rPr lang="en-US" altLang="en-US" sz="2000" dirty="0">
                  <a:solidFill>
                    <a:srgbClr val="0202D0"/>
                  </a:solidFill>
                  <a:latin typeface="Trebuchet MS" pitchFamily="34" charset="0"/>
                </a:rPr>
                <a:t> </a:t>
              </a:r>
              <a:r>
                <a:rPr lang="en-US" altLang="en-US" sz="2000" b="1" i="1" u="sng" dirty="0" err="1">
                  <a:solidFill>
                    <a:srgbClr val="0202D0"/>
                  </a:solidFill>
                  <a:latin typeface="Trebuchet MS" pitchFamily="34" charset="0"/>
                </a:rPr>
                <a:t>Dynojet’s</a:t>
              </a:r>
              <a:r>
                <a:rPr lang="en-US" altLang="en-US" sz="2000" b="1" i="1" u="sng" dirty="0">
                  <a:solidFill>
                    <a:srgbClr val="0202D0"/>
                  </a:solidFill>
                  <a:latin typeface="Trebuchet MS" pitchFamily="34" charset="0"/>
                </a:rPr>
                <a:t> Automotive </a:t>
              </a:r>
              <a:r>
                <a:rPr lang="en-US" altLang="en-US" sz="2000" b="1" i="1" u="sng" dirty="0" err="1">
                  <a:solidFill>
                    <a:srgbClr val="0202D0"/>
                  </a:solidFill>
                  <a:latin typeface="Trebuchet MS" pitchFamily="34" charset="0"/>
                </a:rPr>
                <a:t>Dynometer</a:t>
              </a:r>
              <a:r>
                <a:rPr lang="en-US" altLang="en-US" sz="2000" b="1" u="sng" dirty="0">
                  <a:solidFill>
                    <a:srgbClr val="0202D0"/>
                  </a:solidFill>
                  <a:latin typeface="Trebuchet MS" pitchFamily="34" charset="0"/>
                </a:rPr>
                <a:t>.</a:t>
              </a:r>
              <a:endParaRPr lang="en-US" altLang="en-US" sz="2000" b="1" u="sng" dirty="0">
                <a:solidFill>
                  <a:srgbClr val="0202D0"/>
                </a:solidFill>
                <a:latin typeface="Arial" charset="0"/>
              </a:endParaRPr>
            </a:p>
          </p:txBody>
        </p:sp>
        <p:pic>
          <p:nvPicPr>
            <p:cNvPr id="27654" name="Picture 15" descr="aa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43000"/>
              <a:ext cx="541020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charset="0"/>
              </a:rPr>
              <a:t>DynoJet Test Report</a:t>
            </a:r>
            <a:endParaRPr lang="en-US" altLang="ja-JP" sz="3600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ja-JP" altLang="en-US" sz="2000" b="1">
                <a:solidFill>
                  <a:srgbClr val="FFCC00"/>
                </a:solidFill>
                <a:latin typeface="Arial" charset="0"/>
              </a:rPr>
              <a:t>テストレポート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990600"/>
            <a:ext cx="8534400" cy="5791200"/>
            <a:chOff x="0" y="609600"/>
            <a:chExt cx="9144000" cy="6248400"/>
          </a:xfrm>
          <a:gradFill>
            <a:gsLst>
              <a:gs pos="0">
                <a:schemeClr val="tx1"/>
              </a:gs>
              <a:gs pos="16000">
                <a:schemeClr val="tx1"/>
              </a:gs>
              <a:gs pos="17999">
                <a:schemeClr val="tx1"/>
              </a:gs>
              <a:gs pos="42000">
                <a:schemeClr val="tx1">
                  <a:lumMod val="75000"/>
                  <a:lumOff val="2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66000">
                <a:schemeClr val="bg2">
                  <a:lumMod val="50000"/>
                </a:schemeClr>
              </a:gs>
              <a:gs pos="75999">
                <a:schemeClr val="bg2">
                  <a:lumMod val="75000"/>
                </a:schemeClr>
              </a:gs>
              <a:gs pos="78999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</p:grpSpPr>
        <p:pic>
          <p:nvPicPr>
            <p:cNvPr id="14340" name="Picture 8" descr="1aaa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"/>
              <a:ext cx="9144000" cy="6248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Brace 3"/>
            <p:cNvSpPr/>
            <p:nvPr/>
          </p:nvSpPr>
          <p:spPr>
            <a:xfrm>
              <a:off x="5715000" y="5029200"/>
              <a:ext cx="76200" cy="427038"/>
            </a:xfrm>
            <a:prstGeom prst="rightBrac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2" name="TextBox 4"/>
            <p:cNvSpPr txBox="1">
              <a:spLocks noChangeArrowheads="1"/>
            </p:cNvSpPr>
            <p:nvPr/>
          </p:nvSpPr>
          <p:spPr bwMode="auto">
            <a:xfrm>
              <a:off x="5793051" y="5117961"/>
              <a:ext cx="128592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70C0"/>
                  </a:solidFill>
                  <a:latin typeface="Arial" charset="0"/>
                  <a:ea typeface="+mn-ea"/>
                  <a:cs typeface="Arial" charset="0"/>
                </a:rPr>
                <a:t>Without Panther</a:t>
              </a:r>
            </a:p>
          </p:txBody>
        </p:sp>
        <p:sp>
          <p:nvSpPr>
            <p:cNvPr id="7" name="Right Brace 6"/>
            <p:cNvSpPr/>
            <p:nvPr/>
          </p:nvSpPr>
          <p:spPr>
            <a:xfrm>
              <a:off x="5715000" y="5534025"/>
              <a:ext cx="53975" cy="393700"/>
            </a:xfrm>
            <a:prstGeom prst="rightBrace">
              <a:avLst/>
            </a:prstGeom>
            <a:grpFill/>
            <a:ln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5806440" y="5593080"/>
              <a:ext cx="1072730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CC0066"/>
                  </a:solidFill>
                  <a:latin typeface="Arial" charset="0"/>
                  <a:ea typeface="+mn-ea"/>
                  <a:cs typeface="Arial" charset="0"/>
                </a:rPr>
                <a:t>With Panther</a:t>
              </a: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5715000" y="6011863"/>
              <a:ext cx="76200" cy="381000"/>
            </a:xfrm>
            <a:prstGeom prst="rightBrac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6" name="TextBox 9"/>
            <p:cNvSpPr txBox="1">
              <a:spLocks noChangeArrowheads="1"/>
            </p:cNvSpPr>
            <p:nvPr/>
          </p:nvSpPr>
          <p:spPr bwMode="auto">
            <a:xfrm>
              <a:off x="5798820" y="6080760"/>
              <a:ext cx="128592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B050"/>
                  </a:solidFill>
                  <a:latin typeface="Arial" charset="0"/>
                  <a:ea typeface="+mn-ea"/>
                  <a:cs typeface="Arial" charset="0"/>
                </a:rPr>
                <a:t>Without Panther</a:t>
              </a:r>
            </a:p>
          </p:txBody>
        </p:sp>
        <p:sp>
          <p:nvSpPr>
            <p:cNvPr id="1434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723275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0033CC"/>
                  </a:solidFill>
                  <a:latin typeface="Arial" charset="0"/>
                  <a:ea typeface="+mn-ea"/>
                  <a:cs typeface="Arial" charset="0"/>
                </a:rPr>
                <a:t>Power</a:t>
              </a:r>
            </a:p>
          </p:txBody>
        </p:sp>
        <p:sp>
          <p:nvSpPr>
            <p:cNvPr id="14348" name="TextBox 11"/>
            <p:cNvSpPr txBox="1">
              <a:spLocks noChangeArrowheads="1"/>
            </p:cNvSpPr>
            <p:nvPr/>
          </p:nvSpPr>
          <p:spPr bwMode="auto">
            <a:xfrm>
              <a:off x="1676400" y="1447800"/>
              <a:ext cx="777264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0033CC"/>
                  </a:solidFill>
                  <a:latin typeface="Arial" charset="0"/>
                  <a:ea typeface="+mn-ea"/>
                  <a:cs typeface="Arial" charset="0"/>
                </a:rPr>
                <a:t>Torque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4038600"/>
              <a:ext cx="4510088" cy="2540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CC0066"/>
                  </a:solidFill>
                  <a:latin typeface="Arial" charset="0"/>
                  <a:ea typeface="+mn-ea"/>
                  <a:cs typeface="Arial" charset="0"/>
                </a:rPr>
                <a:t>With Panther:  Increased Power and Torque, and  improved smoothness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4603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charset="0"/>
              </a:rPr>
              <a:t>Testimonials</a:t>
            </a: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ja-JP" altLang="en-US" sz="1800">
                <a:solidFill>
                  <a:srgbClr val="FFCC00"/>
                </a:solidFill>
                <a:latin typeface="Arial" charset="0"/>
              </a:rPr>
              <a:t>ユーザーの声</a:t>
            </a:r>
            <a:endParaRPr lang="en-US" altLang="en-US" sz="180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114300" y="1600200"/>
            <a:ext cx="90297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b="1" u="sng" dirty="0">
                <a:solidFill>
                  <a:schemeClr val="bg1"/>
                </a:solidFill>
                <a:latin typeface="Arial" charset="0"/>
              </a:rPr>
              <a:t>Bill </a:t>
            </a:r>
            <a:r>
              <a:rPr lang="en-US" altLang="en-US" sz="1600" b="1" u="sng" dirty="0" err="1">
                <a:solidFill>
                  <a:schemeClr val="bg1"/>
                </a:solidFill>
                <a:latin typeface="Arial" charset="0"/>
              </a:rPr>
              <a:t>Wandera</a:t>
            </a:r>
            <a:r>
              <a:rPr lang="en-US" altLang="en-US" sz="1600" b="1" u="sng" dirty="0">
                <a:solidFill>
                  <a:schemeClr val="bg1"/>
                </a:solidFill>
                <a:latin typeface="Arial" charset="0"/>
              </a:rPr>
              <a:t>, Exclusive Dealer</a:t>
            </a: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(Nigeria, Uganda, Tanzania, Kenya, Burundi &amp; Rwanda)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The Panther technology is just amazing. How could a small device save fuel and give your car more power? Believe it or not, Panther does and it’s growing big in the African nations.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en-US" altLang="en-US" sz="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The Uganda National Bureau of Standard, Petroleum Laboratory, tested Panther on 2000rpm running idle on 1.8 </a:t>
            </a:r>
            <a:r>
              <a:rPr lang="en-US" altLang="en-US" sz="1600" dirty="0" err="1">
                <a:solidFill>
                  <a:schemeClr val="bg1"/>
                </a:solidFill>
                <a:latin typeface="Arial" charset="0"/>
              </a:rPr>
              <a:t>litre</a:t>
            </a: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 vehicle with a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47% </a:t>
            </a: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savings.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en-US" altLang="en-US" sz="3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b="1" u="sng" dirty="0">
                <a:solidFill>
                  <a:srgbClr val="0202D0"/>
                </a:solidFill>
                <a:latin typeface="Arial" charset="0"/>
              </a:rPr>
              <a:t>Alan Wilson, Exclusive Dealer (Ireland)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202D0"/>
                </a:solidFill>
                <a:latin typeface="Arial" charset="0"/>
              </a:rPr>
              <a:t>The Mercedes Taxi driver reported a 21% savings. Just imagine the savings on long run with USD2.50/</a:t>
            </a:r>
            <a:r>
              <a:rPr lang="en-US" altLang="en-US" sz="1600" dirty="0" err="1">
                <a:solidFill>
                  <a:srgbClr val="0202D0"/>
                </a:solidFill>
                <a:latin typeface="Arial" charset="0"/>
              </a:rPr>
              <a:t>litre</a:t>
            </a:r>
            <a:r>
              <a:rPr lang="en-US" altLang="en-US" sz="1600" dirty="0">
                <a:solidFill>
                  <a:srgbClr val="0202D0"/>
                </a:solidFill>
                <a:latin typeface="Arial" charset="0"/>
              </a:rPr>
              <a:t> of petrol here.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en-US" altLang="en-US" sz="700" dirty="0">
              <a:solidFill>
                <a:srgbClr val="0202D0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600" b="1" u="sng" dirty="0" err="1">
                <a:latin typeface="Arial" charset="0"/>
              </a:rPr>
              <a:t>Kittisak</a:t>
            </a:r>
            <a:r>
              <a:rPr lang="en-US" altLang="en-US" sz="1600" b="1" u="sng" dirty="0">
                <a:latin typeface="Arial" charset="0"/>
              </a:rPr>
              <a:t>, </a:t>
            </a:r>
            <a:r>
              <a:rPr lang="en-US" altLang="en-US" sz="1600" b="1" u="sng" dirty="0" err="1">
                <a:latin typeface="Arial" charset="0"/>
              </a:rPr>
              <a:t>Authorised</a:t>
            </a:r>
            <a:r>
              <a:rPr lang="en-US" altLang="en-US" sz="1600" b="1" u="sng" dirty="0">
                <a:latin typeface="Arial" charset="0"/>
              </a:rPr>
              <a:t> Dealer (Thailand)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600" dirty="0"/>
              <a:t>I have tested Panther on my new Chevrolet SUV and the saving is around 20%... </a:t>
            </a:r>
          </a:p>
          <a:p>
            <a:pPr eaLnBrk="1" hangingPunct="1"/>
            <a:endParaRPr lang="en-US" altLang="en-US" sz="900" dirty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b="1" u="sng" dirty="0" err="1">
                <a:solidFill>
                  <a:srgbClr val="0202D0"/>
                </a:solidFill>
                <a:latin typeface="Arial" charset="0"/>
              </a:rPr>
              <a:t>Soren</a:t>
            </a:r>
            <a:r>
              <a:rPr lang="en-US" altLang="en-US" sz="1600" b="1" u="sng" dirty="0">
                <a:solidFill>
                  <a:srgbClr val="0202D0"/>
                </a:solidFill>
                <a:latin typeface="Arial" charset="0"/>
              </a:rPr>
              <a:t>, </a:t>
            </a:r>
            <a:r>
              <a:rPr lang="en-US" altLang="en-US" sz="1600" b="1" u="sng" dirty="0" err="1">
                <a:solidFill>
                  <a:srgbClr val="0202D0"/>
                </a:solidFill>
                <a:latin typeface="Arial" charset="0"/>
              </a:rPr>
              <a:t>Authorised</a:t>
            </a:r>
            <a:r>
              <a:rPr lang="en-US" altLang="en-US" sz="1600" b="1" u="sng" dirty="0">
                <a:solidFill>
                  <a:srgbClr val="0202D0"/>
                </a:solidFill>
                <a:latin typeface="Arial" charset="0"/>
              </a:rPr>
              <a:t> Dealer (Europe)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202D0"/>
                </a:solidFill>
                <a:latin typeface="Arial" charset="0"/>
              </a:rPr>
              <a:t>I had tested Panther on my CDI B180 Mercedes; minus 3 degree Celsius at night; the saving was 41.91%. I had tested on more than 10 </a:t>
            </a:r>
            <a:r>
              <a:rPr lang="en-US" altLang="en-US" sz="1600" dirty="0" smtClean="0">
                <a:solidFill>
                  <a:srgbClr val="0202D0"/>
                </a:solidFill>
                <a:latin typeface="Arial" charset="0"/>
              </a:rPr>
              <a:t>over </a:t>
            </a:r>
            <a:r>
              <a:rPr lang="en-US" altLang="en-US" sz="1600" dirty="0">
                <a:solidFill>
                  <a:srgbClr val="0202D0"/>
                </a:solidFill>
                <a:latin typeface="Arial" charset="0"/>
              </a:rPr>
              <a:t>cars personally and the average saving is around 26%. 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endParaRPr lang="en-US" altLang="en-US" sz="900" dirty="0">
              <a:solidFill>
                <a:srgbClr val="0202D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b="1" u="sng" dirty="0" err="1">
                <a:latin typeface="Arial" charset="0"/>
              </a:rPr>
              <a:t>Mevyn</a:t>
            </a:r>
            <a:r>
              <a:rPr lang="en-US" altLang="en-US" sz="1600" b="1" u="sng" dirty="0">
                <a:latin typeface="Arial" charset="0"/>
              </a:rPr>
              <a:t>,  </a:t>
            </a:r>
            <a:r>
              <a:rPr lang="en-US" altLang="en-US" sz="1600" b="1" u="sng" dirty="0" err="1">
                <a:latin typeface="Arial" charset="0"/>
              </a:rPr>
              <a:t>Authorised</a:t>
            </a:r>
            <a:r>
              <a:rPr lang="en-US" altLang="en-US" sz="1600" b="1" u="sng" dirty="0">
                <a:latin typeface="Arial" charset="0"/>
              </a:rPr>
              <a:t> Dealer (Mauritius)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en-US" altLang="en-US" sz="1600" dirty="0">
                <a:latin typeface="Arial" charset="0"/>
              </a:rPr>
              <a:t>I see Panther as a very good product with on going huge potential with fuel prices again increasing at the pump…</a:t>
            </a:r>
            <a:endParaRPr lang="en-US" altLang="en-US" sz="1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charset="0"/>
              </a:rPr>
              <a:t>On-Road Test</a:t>
            </a: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ja-JP" altLang="en-US" sz="2000" b="1">
                <a:solidFill>
                  <a:srgbClr val="FFCC00"/>
                </a:solidFill>
                <a:latin typeface="Arial" charset="0"/>
              </a:rPr>
              <a:t>テスト結果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81000" y="5983288"/>
            <a:ext cx="830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AU" altLang="en-US" sz="2000" dirty="0">
                <a:solidFill>
                  <a:srgbClr val="3535FD"/>
                </a:solidFill>
                <a:latin typeface="Arial" charset="0"/>
              </a:rPr>
              <a:t>Fuel Savings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AU" altLang="en-US" sz="1600" i="1" dirty="0">
                <a:latin typeface="Lucida Calligraphy" pitchFamily="66" charset="0"/>
              </a:rPr>
              <a:t>Panther </a:t>
            </a:r>
            <a:r>
              <a:rPr lang="en-AU" altLang="en-US" sz="1600" dirty="0">
                <a:latin typeface="Arial" charset="0"/>
              </a:rPr>
              <a:t> saves up to </a:t>
            </a:r>
            <a:r>
              <a:rPr lang="en-AU" altLang="en-US" sz="2400" b="1" dirty="0" smtClean="0">
                <a:solidFill>
                  <a:srgbClr val="FF0000"/>
                </a:solidFill>
                <a:latin typeface="Arial" charset="0"/>
              </a:rPr>
              <a:t>25%</a:t>
            </a:r>
            <a:r>
              <a:rPr lang="en-AU" altLang="en-US" sz="2400" b="1" dirty="0" smtClean="0">
                <a:solidFill>
                  <a:srgbClr val="3535FD"/>
                </a:solidFill>
                <a:latin typeface="Arial" charset="0"/>
              </a:rPr>
              <a:t> </a:t>
            </a:r>
            <a:r>
              <a:rPr lang="en-AU" altLang="en-US" sz="1600" dirty="0" smtClean="0">
                <a:latin typeface="Arial" charset="0"/>
              </a:rPr>
              <a:t>fuel on average, </a:t>
            </a:r>
            <a:r>
              <a:rPr lang="en-AU" altLang="en-US" sz="1600" dirty="0">
                <a:latin typeface="Arial" charset="0"/>
              </a:rPr>
              <a:t>varying from vehicle to vehicle. </a:t>
            </a:r>
          </a:p>
        </p:txBody>
      </p:sp>
      <p:graphicFrame>
        <p:nvGraphicFramePr>
          <p:cNvPr id="5" name="Group 58"/>
          <p:cNvGraphicFramePr>
            <a:graphicFrameLocks noGrp="1"/>
          </p:cNvGraphicFramePr>
          <p:nvPr/>
        </p:nvGraphicFramePr>
        <p:xfrm>
          <a:off x="381000" y="2133600"/>
          <a:ext cx="8305800" cy="3709990"/>
        </p:xfrm>
        <a:graphic>
          <a:graphicData uri="http://schemas.openxmlformats.org/drawingml/2006/table">
            <a:tbl>
              <a:tblPr/>
              <a:tblGrid>
                <a:gridCol w="1887538"/>
                <a:gridCol w="906462"/>
                <a:gridCol w="1358900"/>
                <a:gridCol w="981075"/>
                <a:gridCol w="982663"/>
                <a:gridCol w="1057275"/>
                <a:gridCol w="1131887"/>
              </a:tblGrid>
              <a:tr h="536575"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Model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Car Age (Yr)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Panther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Traveled KM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Litre of Petrol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KM/Litre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Savings</a:t>
                      </a:r>
                    </a:p>
                  </a:txBody>
                  <a:tcPr marL="10800" marR="108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4038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Myvi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44.7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2.98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2.44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15.00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18.31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22.1%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5463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Toyota Vios 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42.5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2.61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1.98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16.85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22.22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31.8%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Myvi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3.42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2.70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12.98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16.40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26.3%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2288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Merc E280 2.8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44.9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3.49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2.86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12.86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15.69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21.9%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2288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Merc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CLK 2.6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87.5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87.6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8.83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7.58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9.91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11.56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16.6%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2288"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Mazda 6  2.3 sports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93663"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9366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Without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79.5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79.5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6.23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5.72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12.7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13.9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rbe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8.9%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>Now Panther has reached more than 40 countries</a:t>
            </a:r>
            <a:endParaRPr lang="en-MY" dirty="0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04800" y="1676400"/>
            <a:ext cx="8839200" cy="4953000"/>
            <a:chOff x="571500" y="1643063"/>
            <a:chExt cx="8001000" cy="4857750"/>
          </a:xfrm>
        </p:grpSpPr>
        <p:pic>
          <p:nvPicPr>
            <p:cNvPr id="18439" name="Picture 20" descr="2001world-cia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643063"/>
              <a:ext cx="8001000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0" name="Group 5"/>
            <p:cNvGrpSpPr>
              <a:grpSpLocks/>
            </p:cNvGrpSpPr>
            <p:nvPr/>
          </p:nvGrpSpPr>
          <p:grpSpPr bwMode="auto">
            <a:xfrm>
              <a:off x="1000125" y="2000250"/>
              <a:ext cx="7358063" cy="3954337"/>
              <a:chOff x="1000125" y="2000250"/>
              <a:chExt cx="7358063" cy="3954337"/>
            </a:xfrm>
          </p:grpSpPr>
          <p:sp>
            <p:nvSpPr>
              <p:cNvPr id="18441" name="TextBox 19"/>
              <p:cNvSpPr txBox="1">
                <a:spLocks noChangeArrowheads="1"/>
              </p:cNvSpPr>
              <p:nvPr/>
            </p:nvSpPr>
            <p:spPr bwMode="auto">
              <a:xfrm>
                <a:off x="1000125" y="2000250"/>
                <a:ext cx="2428874" cy="395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1"/>
                  </a:buClr>
                  <a:buSzPct val="80000"/>
                  <a:buFont typeface="Wingdings 2" pitchFamily="18" charset="2"/>
                  <a:buChar char=""/>
                  <a:defRPr sz="32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Char char=""/>
                  <a:defRPr sz="28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66C7D"/>
                  </a:buClr>
                  <a:buFont typeface="Arial" charset="0"/>
                  <a:buChar char="▪"/>
                  <a:defRPr sz="24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6BB76D"/>
                  </a:buClr>
                  <a:buFont typeface="Arial" charset="0"/>
                  <a:buChar char="▪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AUSTRALIA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BELGIUM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BOSNIA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BRUNEI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BRAZIL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BURUNDI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CANADA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CHINA 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CYPRUS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EUROPE UNION 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FRANCE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GHANA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GUATEMALA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GREECE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HONDURAS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HONG KONG</a:t>
                </a:r>
              </a:p>
            </p:txBody>
          </p:sp>
          <p:sp>
            <p:nvSpPr>
              <p:cNvPr id="18442" name="TextBox 20"/>
              <p:cNvSpPr txBox="1">
                <a:spLocks noChangeArrowheads="1"/>
              </p:cNvSpPr>
              <p:nvPr/>
            </p:nvSpPr>
            <p:spPr bwMode="auto">
              <a:xfrm>
                <a:off x="5643564" y="2000250"/>
                <a:ext cx="2714624" cy="395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1"/>
                  </a:buClr>
                  <a:buSzPct val="80000"/>
                  <a:buFont typeface="Wingdings 2" pitchFamily="18" charset="2"/>
                  <a:buChar char=""/>
                  <a:defRPr sz="32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Char char=""/>
                  <a:defRPr sz="28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66C7D"/>
                  </a:buClr>
                  <a:buFont typeface="Arial" charset="0"/>
                  <a:buChar char="▪"/>
                  <a:defRPr sz="24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6BB76D"/>
                  </a:buClr>
                  <a:buFont typeface="Arial" charset="0"/>
                  <a:buChar char="▪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SAUDI ARABIA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SINGAPORE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SOUTH AFRICA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SPAIN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SRI LANKA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SWEDEN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SYRIA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TANZANIA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THAILAND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TURKEY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U.A.E.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UGANDA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UNITED KINGDOM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MIAMI, U.S.A.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VIETNAM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ZAMBIA</a:t>
                </a:r>
              </a:p>
            </p:txBody>
          </p:sp>
          <p:sp>
            <p:nvSpPr>
              <p:cNvPr id="18443" name="TextBox 19"/>
              <p:cNvSpPr txBox="1">
                <a:spLocks noChangeArrowheads="1"/>
              </p:cNvSpPr>
              <p:nvPr/>
            </p:nvSpPr>
            <p:spPr bwMode="auto">
              <a:xfrm>
                <a:off x="3286125" y="2000250"/>
                <a:ext cx="2428874" cy="3712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lr>
                    <a:schemeClr val="accent1"/>
                  </a:buClr>
                  <a:buSzPct val="80000"/>
                  <a:buFont typeface="Wingdings 2" pitchFamily="18" charset="2"/>
                  <a:buChar char=""/>
                  <a:defRPr sz="32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Char char=""/>
                  <a:defRPr sz="28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66C7D"/>
                  </a:buClr>
                  <a:buFont typeface="Arial" charset="0"/>
                  <a:buChar char="▪"/>
                  <a:defRPr sz="24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6BB76D"/>
                  </a:buClr>
                  <a:buFont typeface="Arial" charset="0"/>
                  <a:buChar char="▪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INDIA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INDONESIA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IRAN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IRELAND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JAPAN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KOREA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KENYA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MACAU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MALAYSIA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MAURITIUS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NEW ZEALAND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NIGERIA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PHILLIPINES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PAKISTAN</a:t>
                </a:r>
              </a:p>
              <a:p>
                <a:pPr eaLnBrk="1" hangingPunct="1">
                  <a:buClrTx/>
                  <a:buSzTx/>
                  <a:buFont typeface="Wingdings" pitchFamily="2" charset="2"/>
                  <a:buChar char="§"/>
                </a:pP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 RWANDA</a:t>
                </a:r>
              </a:p>
            </p:txBody>
          </p:sp>
        </p:grpSp>
      </p:grp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145519" y="1753206"/>
            <a:ext cx="1174750" cy="534988"/>
            <a:chOff x="3893504" y="1673560"/>
            <a:chExt cx="1199499" cy="532681"/>
          </a:xfrm>
        </p:grpSpPr>
        <p:sp>
          <p:nvSpPr>
            <p:cNvPr id="3" name="Oval 2"/>
            <p:cNvSpPr/>
            <p:nvPr/>
          </p:nvSpPr>
          <p:spPr>
            <a:xfrm rot="21134744">
              <a:off x="3893504" y="1673560"/>
              <a:ext cx="1199499" cy="532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MY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38" name="TextBox 3"/>
            <p:cNvSpPr txBox="1">
              <a:spLocks noChangeArrowheads="1"/>
            </p:cNvSpPr>
            <p:nvPr/>
          </p:nvSpPr>
          <p:spPr bwMode="auto">
            <a:xfrm rot="21023743">
              <a:off x="3961531" y="1754737"/>
              <a:ext cx="1034369" cy="33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just" eaLnBrk="1" hangingPunct="1"/>
              <a:r>
                <a:rPr lang="en-MY" altLang="en-US" sz="1600" dirty="0" smtClean="0">
                  <a:solidFill>
                    <a:srgbClr val="FF0000"/>
                  </a:solidFill>
                </a:rPr>
                <a:t>   </a:t>
              </a:r>
              <a:r>
                <a:rPr lang="en-MY" altLang="en-US" sz="1600" b="1" dirty="0" smtClean="0">
                  <a:solidFill>
                    <a:srgbClr val="3535FD"/>
                  </a:solidFill>
                </a:rPr>
                <a:t>E-Bio</a:t>
              </a:r>
              <a:endParaRPr lang="en-MY" altLang="en-US" sz="1600" b="1" dirty="0">
                <a:solidFill>
                  <a:srgbClr val="3535F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MY" altLang="en-US" sz="3600" dirty="0">
                <a:solidFill>
                  <a:schemeClr val="accent1"/>
                </a:solidFill>
                <a:latin typeface="Trebuchet MS" pitchFamily="34" charset="0"/>
                <a:ea typeface="+mj-ea"/>
              </a:rPr>
              <a:t>More than 1 billion people are facing the same problem </a:t>
            </a:r>
            <a:r>
              <a:rPr lang="en-MY" altLang="en-US" sz="2000" dirty="0">
                <a:solidFill>
                  <a:schemeClr val="accent1"/>
                </a:solidFill>
                <a:latin typeface="Trebuchet MS" pitchFamily="34" charset="0"/>
                <a:ea typeface="+mj-ea"/>
              </a:rPr>
              <a:t/>
            </a:r>
            <a:br>
              <a:rPr lang="en-MY" altLang="en-US" sz="2000" dirty="0">
                <a:solidFill>
                  <a:schemeClr val="accent1"/>
                </a:solidFill>
                <a:latin typeface="Trebuchet MS" pitchFamily="34" charset="0"/>
                <a:ea typeface="+mj-ea"/>
              </a:rPr>
            </a:br>
            <a:r>
              <a:rPr lang="ja-JP" altLang="en-US" sz="18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１０億人以上の人口が同様の問題を抱えています</a:t>
            </a:r>
            <a:endParaRPr lang="en-MY" sz="1800" dirty="0"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4" name="Picture 11" descr="http://www.auto-manufacturer.com/wp-content/uploads/2012/06/one_billion_cars_world_w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514600"/>
            <a:ext cx="6400800" cy="4081463"/>
          </a:xfrm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447800" y="18288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  <a:latin typeface="Trebuchet MS" pitchFamily="34" charset="0"/>
              </a:rPr>
              <a:t>The market is </a:t>
            </a:r>
            <a:r>
              <a:rPr lang="en-US" altLang="en-US" sz="2800" b="1" dirty="0">
                <a:solidFill>
                  <a:srgbClr val="FF0000"/>
                </a:solidFill>
                <a:latin typeface="Trebuchet MS" pitchFamily="34" charset="0"/>
              </a:rPr>
              <a:t>HUGE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MY" dirty="0" smtClean="0">
                <a:ea typeface="+mj-ea"/>
              </a:rPr>
              <a:t>Petrol  Crisis – never ending</a:t>
            </a:r>
            <a:br>
              <a:rPr lang="en-MY" dirty="0" smtClean="0">
                <a:ea typeface="+mj-ea"/>
              </a:rPr>
            </a:br>
            <a:r>
              <a:rPr lang="ja-JP" altLang="en-US" sz="2000" dirty="0" smtClean="0">
                <a:ea typeface="+mj-ea"/>
              </a:rPr>
              <a:t>ガソリン価格の高騰ー天井知らず</a:t>
            </a:r>
            <a:endParaRPr lang="en-MY" sz="2000" dirty="0">
              <a:ea typeface="+mj-ea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78375"/>
          </a:xfrm>
        </p:spPr>
        <p:txBody>
          <a:bodyPr/>
          <a:lstStyle/>
          <a:p>
            <a:pPr marL="117475" indent="0">
              <a:buFont typeface="Wingdings 2" pitchFamily="18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Prices of petrol had been increased sharply since 10 years ago.</a:t>
            </a:r>
          </a:p>
        </p:txBody>
      </p:sp>
      <p:pic>
        <p:nvPicPr>
          <p:cNvPr id="9220" name="Picture 2" descr="C:\Users\Eric Leong\Desktop\petrol pri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14588"/>
            <a:ext cx="5638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5029200"/>
            <a:ext cx="5486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276600"/>
            <a:ext cx="5486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7315200" y="3733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rebuchet MS" pitchFamily="34" charset="0"/>
              </a:rPr>
              <a:t>170%</a:t>
            </a:r>
            <a:r>
              <a:rPr lang="en-US" altLang="en-US" sz="1800" b="1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0" name="Up Arrow 9"/>
          <p:cNvSpPr/>
          <p:nvPr/>
        </p:nvSpPr>
        <p:spPr>
          <a:xfrm>
            <a:off x="8380413" y="3671888"/>
            <a:ext cx="457200" cy="5651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240"/>
            <a:ext cx="91440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MY" altLang="en-US" sz="3200" dirty="0">
                <a:solidFill>
                  <a:srgbClr val="FFC000"/>
                </a:solidFill>
                <a:latin typeface="Trebuchet MS" pitchFamily="34" charset="0"/>
                <a:ea typeface="+mj-ea"/>
              </a:rPr>
              <a:t>If you take action for a one time 10% </a:t>
            </a:r>
            <a:r>
              <a:rPr lang="en-MY" altLang="en-US" sz="3200" dirty="0" smtClean="0">
                <a:solidFill>
                  <a:srgbClr val="FFC000"/>
                </a:solidFill>
                <a:latin typeface="Trebuchet MS" pitchFamily="34" charset="0"/>
                <a:ea typeface="+mj-ea"/>
              </a:rPr>
              <a:t>saving</a:t>
            </a:r>
            <a:br>
              <a:rPr lang="en-MY" altLang="en-US" sz="3200" dirty="0" smtClean="0">
                <a:solidFill>
                  <a:srgbClr val="FFC000"/>
                </a:solidFill>
                <a:latin typeface="Trebuchet MS" pitchFamily="34" charset="0"/>
                <a:ea typeface="+mj-ea"/>
              </a:rPr>
            </a:br>
            <a:r>
              <a:rPr lang="ja-JP" altLang="en-US" sz="1800" dirty="0" smtClean="0">
                <a:solidFill>
                  <a:srgbClr val="FFC000"/>
                </a:solidFill>
                <a:latin typeface="ＭＳ Ｐゴシック"/>
                <a:ea typeface="ＭＳ Ｐゴシック"/>
                <a:cs typeface="ＭＳ Ｐゴシック"/>
              </a:rPr>
              <a:t>もし１０％ガソリンの価格が明日上昇するとしたら</a:t>
            </a:r>
            <a:r>
              <a:rPr lang="en-US" altLang="ja-JP" sz="1800" dirty="0" smtClean="0">
                <a:solidFill>
                  <a:srgbClr val="FFC000"/>
                </a:solidFill>
                <a:latin typeface="ＭＳ Ｐゴシック"/>
                <a:ea typeface="ＭＳ Ｐゴシック"/>
                <a:cs typeface="ＭＳ Ｐゴシック"/>
              </a:rPr>
              <a:t>…</a:t>
            </a:r>
            <a:r>
              <a:rPr lang="en-MY" altLang="en-US" sz="3200" dirty="0">
                <a:solidFill>
                  <a:srgbClr val="FFC000"/>
                </a:solidFill>
                <a:latin typeface="Trebuchet MS" pitchFamily="34" charset="0"/>
                <a:ea typeface="+mj-ea"/>
              </a:rPr>
              <a:t/>
            </a:r>
            <a:br>
              <a:rPr lang="en-MY" altLang="en-US" sz="3200" dirty="0">
                <a:solidFill>
                  <a:srgbClr val="FFC000"/>
                </a:solidFill>
                <a:latin typeface="Trebuchet MS" pitchFamily="34" charset="0"/>
                <a:ea typeface="+mj-ea"/>
              </a:rPr>
            </a:br>
            <a:endParaRPr lang="en-MY" sz="3200" dirty="0">
              <a:ea typeface="+mj-ea"/>
            </a:endParaRP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211263" y="2293938"/>
            <a:ext cx="6689725" cy="4332287"/>
            <a:chOff x="527050" y="1606550"/>
            <a:chExt cx="7921625" cy="5176838"/>
          </a:xfrm>
        </p:grpSpPr>
        <p:pic>
          <p:nvPicPr>
            <p:cNvPr id="12293" name="Picture 6" descr="C:\Users\Eric Leong\Desktop\IMG_3097 (800x600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487" b="4520"/>
            <a:stretch>
              <a:fillRect/>
            </a:stretch>
          </p:blipFill>
          <p:spPr bwMode="auto">
            <a:xfrm>
              <a:off x="527050" y="1606550"/>
              <a:ext cx="3892550" cy="248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5" descr="F:\download\Capt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939"/>
            <a:stretch>
              <a:fillRect/>
            </a:stretch>
          </p:blipFill>
          <p:spPr bwMode="auto">
            <a:xfrm>
              <a:off x="4648200" y="1606550"/>
              <a:ext cx="3800475" cy="248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 descr="F:\download\bhp petr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4191000"/>
              <a:ext cx="3892550" cy="2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5" descr="C:\Users\Eric Leong\Documents\Bluetooth Folder\e3e3ddfa9004c4524c94b7ac7c3c52a0_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675" y="4191000"/>
              <a:ext cx="3810000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rebuchet MS" pitchFamily="34" charset="0"/>
              </a:rPr>
              <a:t>When petrol price increases by </a:t>
            </a:r>
            <a:r>
              <a:rPr lang="en-US" altLang="en-US" sz="2400" b="1" dirty="0">
                <a:solidFill>
                  <a:srgbClr val="FF0000"/>
                </a:solidFill>
                <a:latin typeface="Trebuchet MS" pitchFamily="34" charset="0"/>
              </a:rPr>
              <a:t>10% </a:t>
            </a:r>
            <a:r>
              <a:rPr lang="en-US" altLang="en-US" sz="2400" b="1" dirty="0">
                <a:solidFill>
                  <a:schemeClr val="bg1"/>
                </a:solidFill>
                <a:latin typeface="Trebuchet MS" pitchFamily="34" charset="0"/>
              </a:rPr>
              <a:t>tomorrow…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MY" sz="4000" dirty="0" smtClean="0">
                <a:ea typeface="+mj-ea"/>
              </a:rPr>
              <a:t>A Brilliant Invention</a:t>
            </a:r>
            <a:br>
              <a:rPr lang="en-MY" sz="4000" dirty="0" smtClean="0">
                <a:ea typeface="+mj-ea"/>
              </a:rPr>
            </a:br>
            <a:r>
              <a:rPr lang="ja-JP" altLang="en-US" sz="1800" dirty="0" smtClean="0">
                <a:latin typeface="ＭＳ Ｐゴシック"/>
                <a:ea typeface="ＭＳ Ｐゴシック"/>
                <a:cs typeface="ＭＳ Ｐゴシック"/>
              </a:rPr>
              <a:t>「パンサー」開発者の紹介</a:t>
            </a:r>
            <a:endParaRPr lang="en-MY" sz="18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4339" name="Title 1"/>
          <p:cNvSpPr>
            <a:spLocks noGrp="1"/>
          </p:cNvSpPr>
          <p:nvPr>
            <p:ph idx="1"/>
          </p:nvPr>
        </p:nvSpPr>
        <p:spPr>
          <a:xfrm>
            <a:off x="4381500" y="1828800"/>
            <a:ext cx="4762500" cy="457200"/>
          </a:xfrm>
        </p:spPr>
        <p:txBody>
          <a:bodyPr/>
          <a:lstStyle/>
          <a:p>
            <a:pPr marL="117475" indent="0" algn="ctr" eaLnBrk="1" hangingPunct="1">
              <a:buFont typeface="Wingdings 2" pitchFamily="18" charset="2"/>
              <a:buNone/>
            </a:pPr>
            <a:r>
              <a:rPr lang="en-US" altLang="en-US" sz="1800" b="1" i="1" smtClean="0">
                <a:solidFill>
                  <a:srgbClr val="F4EE00"/>
                </a:solidFill>
                <a:latin typeface="Arial" charset="0"/>
              </a:rPr>
              <a:t>Panther</a:t>
            </a:r>
            <a:r>
              <a:rPr lang="en-US" altLang="en-US" sz="2000" b="1" i="1" smtClean="0">
                <a:solidFill>
                  <a:srgbClr val="F4EE00"/>
                </a:solidFill>
                <a:latin typeface="Arial" charset="0"/>
              </a:rPr>
              <a:t> </a:t>
            </a:r>
            <a:r>
              <a:rPr lang="en-US" altLang="en-US" sz="1600" b="1" smtClean="0">
                <a:solidFill>
                  <a:srgbClr val="F4EE00"/>
                </a:solidFill>
                <a:latin typeface="Arial" charset="0"/>
              </a:rPr>
              <a:t> was invented by </a:t>
            </a:r>
            <a:r>
              <a:rPr lang="en-US" altLang="en-US" sz="1800" b="1" smtClean="0">
                <a:solidFill>
                  <a:srgbClr val="F4EE00"/>
                </a:solidFill>
                <a:latin typeface="Arial" charset="0"/>
              </a:rPr>
              <a:t>Mr Hisashi Uto</a:t>
            </a:r>
            <a:endParaRPr lang="ja-JP" altLang="en-US" sz="1600" i="1" smtClean="0">
              <a:solidFill>
                <a:srgbClr val="F4EE00"/>
              </a:solidFill>
              <a:latin typeface="Lucida Calligraphy" pitchFamily="66" charset="0"/>
            </a:endParaRP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kato san - uto s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9335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04800"/>
            <a:ext cx="23622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4450" y="3348038"/>
            <a:ext cx="735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202D0"/>
                </a:solidFill>
                <a:latin typeface="Trebuchet MS" pitchFamily="34" charset="0"/>
              </a:rPr>
              <a:t>We can’t </a:t>
            </a:r>
            <a:r>
              <a:rPr lang="en-US" altLang="en-US" sz="2400" b="1" dirty="0">
                <a:solidFill>
                  <a:srgbClr val="FF0000"/>
                </a:solidFill>
                <a:latin typeface="Trebuchet MS" pitchFamily="34" charset="0"/>
              </a:rPr>
              <a:t>reduce</a:t>
            </a:r>
            <a:r>
              <a:rPr lang="en-US" altLang="en-US" sz="2400" b="1" dirty="0">
                <a:solidFill>
                  <a:srgbClr val="0202D0"/>
                </a:solidFill>
                <a:latin typeface="Trebuchet MS" pitchFamily="34" charset="0"/>
              </a:rPr>
              <a:t> the petrol price but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202D0"/>
                </a:solidFill>
                <a:latin typeface="Trebuchet MS" pitchFamily="34" charset="0"/>
              </a:rPr>
              <a:t>                               we could help you to save</a:t>
            </a:r>
            <a:r>
              <a:rPr lang="en-US" altLang="en-US" sz="2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The Inventor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ja-JP" altLang="en-US" sz="18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「パンサー」の開発者プロフィール</a:t>
            </a:r>
          </a:p>
        </p:txBody>
      </p:sp>
      <p:sp>
        <p:nvSpPr>
          <p:cNvPr id="1536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81400" y="1246188"/>
            <a:ext cx="1981200" cy="8839200"/>
          </a:xfrm>
        </p:spPr>
        <p:txBody>
          <a:bodyPr/>
          <a:lstStyle/>
          <a:p>
            <a:pPr marL="266700" indent="-266700" eaLnBrk="1" hangingPunct="1">
              <a:buClrTx/>
              <a:buFont typeface="Wingdings" pitchFamily="2" charset="2"/>
              <a:buChar char="§"/>
            </a:pPr>
            <a:r>
              <a:rPr lang="en-US" altLang="en-US" sz="1800" dirty="0" smtClean="0">
                <a:latin typeface="Arial" charset="0"/>
                <a:cs typeface="Arial" charset="0"/>
              </a:rPr>
              <a:t>Currently, he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is a factory automation designer, specializing in auto quality checks and measurements,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and CCD auto positioning systems for the automotive industry. </a:t>
            </a:r>
          </a:p>
          <a:p>
            <a:pPr marL="266700" indent="-266700" eaLnBrk="1" hangingPunct="1"/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Arial" charset="0"/>
                <a:cs typeface="Arial" charset="0"/>
              </a:rPr>
              <a:t>He also </a:t>
            </a:r>
            <a:r>
              <a:rPr lang="en-US" altLang="en-US" sz="1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lectures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at CHUBU Center, </a:t>
            </a:r>
            <a:r>
              <a:rPr lang="en-US" altLang="en-US" sz="1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under Japan’s Employment and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Human Resources Development Organization.</a:t>
            </a:r>
          </a:p>
          <a:p>
            <a:pPr marL="266700" indent="-266700" eaLnBrk="1" hangingPunct="1"/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266700" indent="-2667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 dirty="0" smtClean="0">
                <a:latin typeface="Arial" charset="0"/>
                <a:cs typeface="Arial" charset="0"/>
              </a:rPr>
              <a:t>Mr.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Uto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is a </a:t>
            </a:r>
            <a:r>
              <a:rPr lang="en-US" altLang="en-US" sz="1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certified CE and ISO consultant for the safety standards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.</a:t>
            </a:r>
          </a:p>
          <a:p>
            <a:pPr marL="266700" indent="-266700" eaLnBrk="1" hangingPunct="1"/>
            <a:endParaRPr lang="en-US" altLang="en-US" sz="1600" dirty="0" smtClean="0">
              <a:solidFill>
                <a:srgbClr val="4F4F4F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52400" y="1547813"/>
            <a:ext cx="86106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r>
              <a:rPr lang="en-US" altLang="en-US" sz="2000" b="1" i="1" dirty="0">
                <a:solidFill>
                  <a:srgbClr val="00B0F0"/>
                </a:solidFill>
                <a:latin typeface="Arial" charset="0"/>
              </a:rPr>
              <a:t>Panther </a:t>
            </a:r>
            <a:r>
              <a:rPr lang="en-US" altLang="en-US" sz="1600" b="1" dirty="0">
                <a:solidFill>
                  <a:srgbClr val="00B0F0"/>
                </a:solidFill>
                <a:latin typeface="Arial" charset="0"/>
              </a:rPr>
              <a:t> was invented by </a:t>
            </a:r>
            <a:r>
              <a:rPr lang="en-US" altLang="en-US" sz="1800" b="1" dirty="0" err="1">
                <a:solidFill>
                  <a:schemeClr val="bg1"/>
                </a:solidFill>
                <a:latin typeface="Arial" charset="0"/>
              </a:rPr>
              <a:t>Mr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charset="0"/>
              </a:rPr>
              <a:t>Hisashi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charset="0"/>
              </a:rPr>
              <a:t>Uto</a:t>
            </a: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en-US" alt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rgbClr val="00B0F0"/>
                </a:solidFill>
                <a:latin typeface="Arial" charset="0"/>
              </a:rPr>
              <a:t>an Engineer by profession. 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endParaRPr lang="en-US" altLang="en-US" sz="1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His credentials include the following: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Arial" charset="0"/>
              <a:buNone/>
            </a:pP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   Assigned in the Communication Squadron of Japan Air Self-Defense Force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Wingdings 2" pitchFamily="18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    (JASDF) in the area of high altitude surface to air missile (Nike) guide system. 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Wingdings 2" pitchFamily="18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    His major tasks were to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set up and maintain the communication network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and the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radar system.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Arial" charset="0"/>
              <a:buChar char="•"/>
            </a:pPr>
            <a:endParaRPr lang="en-US" altLang="en-US" sz="1800" dirty="0">
              <a:latin typeface="Arial" charset="0"/>
            </a:endParaRP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   Attached to a metal stamping machine manufacturer, his main charge was in</a:t>
            </a:r>
          </a:p>
          <a:p>
            <a:pPr eaLnBrk="1" hangingPunct="1">
              <a:buClrTx/>
              <a:buSzTx/>
              <a:buFont typeface="Wingdings 2" pitchFamily="18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    automation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control or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factory automation </a:t>
            </a:r>
            <a:r>
              <a:rPr lang="en-US" altLang="en-US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which involves sequencer </a:t>
            </a:r>
          </a:p>
          <a:p>
            <a:pPr eaLnBrk="1" hangingPunct="1">
              <a:buClrTx/>
              <a:buSzTx/>
              <a:buFont typeface="Wingdings 2" pitchFamily="18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    designs in production lines.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Your Vehicle’s ECU</a:t>
            </a:r>
            <a:r>
              <a:rPr lang="en-US" altLang="ja-JP" dirty="0" smtClean="0">
                <a:solidFill>
                  <a:schemeClr val="accent1">
                    <a:satMod val="150000"/>
                  </a:schemeClr>
                </a:solidFill>
                <a:ea typeface="ＭＳ Ｐゴシック" pitchFamily="34" charset="-128"/>
              </a:rPr>
              <a:t/>
            </a:r>
            <a:br>
              <a:rPr lang="en-US" altLang="ja-JP" dirty="0" smtClean="0">
                <a:solidFill>
                  <a:schemeClr val="accent1">
                    <a:satMod val="150000"/>
                  </a:schemeClr>
                </a:solidFill>
                <a:ea typeface="ＭＳ Ｐゴシック" pitchFamily="34" charset="-128"/>
              </a:rPr>
            </a:br>
            <a:r>
              <a:rPr lang="ja-JP" altLang="en-US" sz="1800" smtClean="0">
                <a:solidFill>
                  <a:schemeClr val="accent1">
                    <a:satMod val="150000"/>
                  </a:schemeClr>
                </a:solidFill>
                <a:ea typeface="ＭＳ Ｐゴシック" pitchFamily="34" charset="-128"/>
              </a:rPr>
              <a:t>ＥＣＵの働き</a:t>
            </a:r>
          </a:p>
        </p:txBody>
      </p:sp>
      <p:sp>
        <p:nvSpPr>
          <p:cNvPr id="2355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-38100" y="1943100"/>
            <a:ext cx="50292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Introduced in the 80s, the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Engine Control Unit </a:t>
            </a: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ECU</a:t>
            </a:r>
            <a:r>
              <a:rPr lang="en-US" altLang="en-US" sz="2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is a powerful computer  on most  vehicles.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b="1" dirty="0" smtClean="0">
              <a:solidFill>
                <a:srgbClr val="0091C4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>
                <a:solidFill>
                  <a:srgbClr val="0091C4"/>
                </a:solidFill>
                <a:latin typeface="Arial" charset="0"/>
                <a:cs typeface="Arial" charset="0"/>
              </a:rPr>
              <a:t>ECU</a:t>
            </a:r>
            <a:r>
              <a:rPr lang="en-US" altLang="en-US" sz="2000" dirty="0" smtClean="0">
                <a:solidFill>
                  <a:srgbClr val="0091C4"/>
                </a:solidFill>
                <a:latin typeface="Arial" charset="0"/>
                <a:cs typeface="Arial" charset="0"/>
              </a:rPr>
              <a:t>’s</a:t>
            </a:r>
            <a:r>
              <a:rPr lang="en-US" altLang="en-US" sz="2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functions  includes: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11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Gathering  data from different sensors &amp; perform calculations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Managing the emissions and fuel                economy of  the engine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1100" dirty="0" smtClean="0">
              <a:solidFill>
                <a:srgbClr val="BAC0CC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400" b="1" i="1" dirty="0" smtClean="0">
                <a:solidFill>
                  <a:srgbClr val="0202D0"/>
                </a:solidFill>
                <a:latin typeface="Arial" charset="0"/>
                <a:cs typeface="Arial" charset="0"/>
              </a:rPr>
              <a:t>Its </a:t>
            </a:r>
            <a:r>
              <a:rPr lang="en-US" altLang="en-US" sz="24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objective</a:t>
            </a:r>
            <a:r>
              <a:rPr lang="en-US" altLang="en-US" sz="2400" b="1" i="1" dirty="0" smtClean="0">
                <a:solidFill>
                  <a:srgbClr val="0202D0"/>
                </a:solidFill>
                <a:latin typeface="Arial" charset="0"/>
                <a:cs typeface="Arial" charset="0"/>
              </a:rPr>
              <a:t> is to ensure the </a:t>
            </a:r>
            <a:r>
              <a:rPr lang="en-US" altLang="en-US" sz="24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lowest emissions </a:t>
            </a:r>
            <a:r>
              <a:rPr lang="en-US" altLang="en-US" sz="2400" b="1" i="1" dirty="0" smtClean="0">
                <a:solidFill>
                  <a:srgbClr val="0202D0"/>
                </a:solidFill>
                <a:latin typeface="Arial" charset="0"/>
                <a:cs typeface="Arial" charset="0"/>
              </a:rPr>
              <a:t>and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400" b="1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best mileage </a:t>
            </a:r>
            <a:r>
              <a:rPr lang="en-US" altLang="en-US" sz="2400" b="1" i="1" dirty="0" smtClean="0">
                <a:solidFill>
                  <a:srgbClr val="0202D0"/>
                </a:solidFill>
                <a:latin typeface="Arial" charset="0"/>
                <a:cs typeface="Arial" charset="0"/>
              </a:rPr>
              <a:t>for your vehicle</a:t>
            </a:r>
            <a:r>
              <a:rPr lang="en-US" altLang="en-US" sz="2000" b="1" i="1" dirty="0" smtClean="0">
                <a:solidFill>
                  <a:srgbClr val="0202D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3556" name="Picture 3" descr="fiat_ecu_small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41">
            <a:off x="4951413" y="2055813"/>
            <a:ext cx="37544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Title 30721"/>
          <p:cNvPicPr>
            <a:picLocks noGrp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1249363"/>
          </a:xfrm>
        </p:spPr>
      </p:pic>
      <p:sp>
        <p:nvSpPr>
          <p:cNvPr id="24579" name="Text Placeholder 30722"/>
          <p:cNvSpPr>
            <a:spLocks noGrp="1"/>
          </p:cNvSpPr>
          <p:nvPr>
            <p:ph type="body" idx="4294967295"/>
          </p:nvPr>
        </p:nvSpPr>
        <p:spPr>
          <a:xfrm rot="16200000">
            <a:off x="1905000" y="0"/>
            <a:ext cx="2514600" cy="5867400"/>
          </a:xfrm>
        </p:spPr>
        <p:txBody>
          <a:bodyPr vert="eaVert"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battery stores electricity at 12v 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though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alternator produces 14v 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while it is running.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ECU’s baseline voltage </a:t>
            </a: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is </a:t>
            </a:r>
            <a:r>
              <a:rPr lang="en-US" alt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13.5v</a:t>
            </a:r>
            <a:r>
              <a:rPr lang="en-US" altLang="en-US" sz="2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most  cases it stops momentarily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when voltage falls below the setting.</a:t>
            </a:r>
          </a:p>
        </p:txBody>
      </p:sp>
      <p:sp>
        <p:nvSpPr>
          <p:cNvPr id="24580" name="Rectangle 30723"/>
          <p:cNvSpPr>
            <a:spLocks/>
          </p:cNvSpPr>
          <p:nvPr/>
        </p:nvSpPr>
        <p:spPr bwMode="auto">
          <a:xfrm rot="-5400000">
            <a:off x="3695700" y="114300"/>
            <a:ext cx="17526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438150" indent="-317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30250" indent="-2730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993775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216025" indent="-180975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1425575" indent="-180975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18827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339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27971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2543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alternator’s electrical supply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falls short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during heavy loading such as low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revving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, higher air-conditioner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demand and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when mass electrical devices are used simultaneously. </a:t>
            </a:r>
            <a:endParaRPr lang="en-US" alt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 At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such, the battery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supplements 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short fall in electrical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supply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However, the ECU’s function is suspended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temporarily</a:t>
            </a:r>
            <a:endParaRPr lang="en-US" altLang="en-US" sz="20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endParaRPr lang="en-US" altLang="en-US" sz="2000" b="1" dirty="0" smtClean="0">
              <a:solidFill>
                <a:srgbClr val="004A64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r>
              <a:rPr lang="en-US" altLang="en-US" sz="2000" b="1" dirty="0" smtClean="0">
                <a:solidFill>
                  <a:srgbClr val="0202D0"/>
                </a:solidFill>
                <a:latin typeface="Arial" charset="0"/>
              </a:rPr>
              <a:t>This 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is when the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Panther</a:t>
            </a:r>
            <a:r>
              <a:rPr lang="en-US" altLang="en-US" sz="2000" b="1" dirty="0" smtClean="0">
                <a:solidFill>
                  <a:srgbClr val="0202D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fills the </a:t>
            </a:r>
            <a:r>
              <a:rPr lang="en-US" altLang="en-US" sz="1800" b="1" dirty="0">
                <a:solidFill>
                  <a:srgbClr val="0202D0"/>
                </a:solidFill>
                <a:latin typeface="Arial" charset="0"/>
              </a:rPr>
              <a:t>gap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srgbClr val="0202D0"/>
                </a:solidFill>
                <a:latin typeface="Arial" charset="0"/>
              </a:rPr>
              <a:t>for 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ECU 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to keep functioning</a:t>
            </a:r>
            <a:r>
              <a:rPr lang="en-US" altLang="en-US" sz="1800" b="1" dirty="0">
                <a:solidFill>
                  <a:srgbClr val="0202D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0AD00"/>
              </a:buClr>
              <a:buSzPct val="100000"/>
              <a:buFont typeface="Arial" charset="0"/>
              <a:buNone/>
            </a:pP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as intended, </a:t>
            </a:r>
            <a:r>
              <a:rPr lang="en-US" altLang="en-US" sz="2000" b="1" dirty="0" smtClean="0">
                <a:solidFill>
                  <a:srgbClr val="0202D0"/>
                </a:solidFill>
                <a:latin typeface="Arial" charset="0"/>
              </a:rPr>
              <a:t>hence 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the vehicle achieves </a:t>
            </a:r>
            <a:r>
              <a:rPr lang="en-US" altLang="en-US" sz="2000" b="1" dirty="0" smtClean="0">
                <a:solidFill>
                  <a:srgbClr val="0202D0"/>
                </a:solidFill>
                <a:latin typeface="Arial" charset="0"/>
              </a:rPr>
              <a:t>optimum  performance</a:t>
            </a:r>
            <a:r>
              <a:rPr lang="en-US" altLang="en-US" sz="2000" b="1" dirty="0">
                <a:solidFill>
                  <a:srgbClr val="0202D0"/>
                </a:solidFill>
                <a:latin typeface="Arial" charset="0"/>
              </a:rPr>
              <a:t>.</a:t>
            </a:r>
          </a:p>
        </p:txBody>
      </p:sp>
      <p:pic>
        <p:nvPicPr>
          <p:cNvPr id="24581" name="Picture 307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D25D"/>
                </a:solidFill>
                <a:ea typeface="+mj-ea"/>
              </a:rPr>
              <a:t>How </a:t>
            </a:r>
            <a:r>
              <a:rPr lang="en-US" sz="4000" i="1" dirty="0" smtClean="0">
                <a:solidFill>
                  <a:srgbClr val="FFD25D"/>
                </a:solidFill>
                <a:latin typeface="Lucida Calligraphy" pitchFamily="66" charset="0"/>
                <a:ea typeface="+mj-ea"/>
              </a:rPr>
              <a:t>Panther</a:t>
            </a:r>
            <a:r>
              <a:rPr lang="en-US" dirty="0" smtClean="0">
                <a:solidFill>
                  <a:srgbClr val="FFD25D"/>
                </a:solidFill>
                <a:ea typeface="+mj-ea"/>
              </a:rPr>
              <a:t>   Works</a:t>
            </a:r>
            <a:r>
              <a:rPr lang="en-US" altLang="ja-JP" dirty="0" smtClean="0">
                <a:solidFill>
                  <a:srgbClr val="FFD25D"/>
                </a:solidFill>
              </a:rPr>
              <a:t/>
            </a:r>
            <a:br>
              <a:rPr lang="en-US" altLang="ja-JP" dirty="0" smtClean="0">
                <a:solidFill>
                  <a:srgbClr val="FFD25D"/>
                </a:solidFill>
              </a:rPr>
            </a:br>
            <a:r>
              <a:rPr lang="ja-JP" altLang="en-US" sz="2000" dirty="0" smtClean="0">
                <a:solidFill>
                  <a:srgbClr val="FFD25D"/>
                </a:solidFill>
              </a:rPr>
              <a:t>「パンサー」の技術</a:t>
            </a:r>
            <a:endParaRPr lang="ja-JP" altLang="en-US" dirty="0" smtClean="0">
              <a:solidFill>
                <a:srgbClr val="FFD25D"/>
              </a:solidFill>
            </a:endParaRPr>
          </a:p>
        </p:txBody>
      </p:sp>
      <p:pic>
        <p:nvPicPr>
          <p:cNvPr id="25604" name="Picture 6" descr="car_batte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1913"/>
            <a:ext cx="12255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fiat_ecu_small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56275"/>
            <a:ext cx="11811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car_alternator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97038"/>
            <a:ext cx="11985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rot="5400000">
            <a:off x="2429670" y="3488531"/>
            <a:ext cx="1249362" cy="3175"/>
          </a:xfrm>
          <a:prstGeom prst="line">
            <a:avLst/>
          </a:prstGeom>
          <a:ln w="571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 bwMode="auto">
          <a:xfrm>
            <a:off x="381000" y="3276600"/>
            <a:ext cx="2667000" cy="2362200"/>
          </a:xfrm>
          <a:prstGeom prst="arc">
            <a:avLst>
              <a:gd name="adj1" fmla="val 15922964"/>
              <a:gd name="adj2" fmla="val 20691676"/>
            </a:avLst>
          </a:prstGeom>
          <a:ln w="57150">
            <a:solidFill>
              <a:srgbClr val="FFC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chemeClr val="tx1"/>
              </a:solidFill>
              <a:latin typeface="Corbe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3028950" y="4114800"/>
            <a:ext cx="2000250" cy="25400"/>
          </a:xfrm>
          <a:prstGeom prst="line">
            <a:avLst/>
          </a:prstGeom>
          <a:ln w="12700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49"/>
          <p:cNvSpPr txBox="1">
            <a:spLocks noChangeArrowheads="1"/>
          </p:cNvSpPr>
          <p:nvPr/>
        </p:nvSpPr>
        <p:spPr bwMode="auto">
          <a:xfrm>
            <a:off x="3733800" y="1828800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Trebuchet MS" pitchFamily="34" charset="0"/>
              </a:rPr>
              <a:t>Alternator generates 14v electricity whilst engine is running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rot="10800000" flipV="1">
            <a:off x="1516063" y="2298700"/>
            <a:ext cx="990600" cy="457200"/>
          </a:xfrm>
          <a:prstGeom prst="line">
            <a:avLst/>
          </a:prstGeom>
          <a:ln w="571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304800" y="3733800"/>
            <a:ext cx="2209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The battery stores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electricity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upto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 12v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25613" name="TextBox 59"/>
          <p:cNvSpPr txBox="1">
            <a:spLocks noChangeArrowheads="1"/>
          </p:cNvSpPr>
          <p:nvPr/>
        </p:nvSpPr>
        <p:spPr bwMode="auto">
          <a:xfrm>
            <a:off x="6324600" y="6400800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33CC"/>
                </a:solidFill>
                <a:latin typeface="Trebuchet MS" pitchFamily="34" charset="0"/>
              </a:rPr>
              <a:t>ECU</a:t>
            </a:r>
          </a:p>
        </p:txBody>
      </p:sp>
      <p:pic>
        <p:nvPicPr>
          <p:cNvPr id="25614" name="Picture 73" descr="car_Air_Conditioning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85"/>
          <p:cNvSpPr txBox="1">
            <a:spLocks noChangeArrowheads="1"/>
          </p:cNvSpPr>
          <p:nvPr/>
        </p:nvSpPr>
        <p:spPr bwMode="auto">
          <a:xfrm>
            <a:off x="685800" y="5029200"/>
            <a:ext cx="205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en-US" altLang="en-US" sz="1400" b="1" dirty="0">
                <a:latin typeface="Trebuchet MS" pitchFamily="34" charset="0"/>
              </a:rPr>
              <a:t>Panther patches the electrical flow to the ECU during heavy loading, ensuring </a:t>
            </a:r>
            <a:r>
              <a:rPr lang="en-US" altLang="en-US" sz="1400" b="1" dirty="0" smtClean="0">
                <a:latin typeface="Trebuchet MS" pitchFamily="34" charset="0"/>
              </a:rPr>
              <a:t> </a:t>
            </a:r>
            <a:r>
              <a:rPr lang="en-US" altLang="en-US" sz="1400" b="1" dirty="0">
                <a:latin typeface="Trebuchet MS" pitchFamily="34" charset="0"/>
              </a:rPr>
              <a:t>it </a:t>
            </a:r>
            <a:r>
              <a:rPr lang="en-US" altLang="en-US" sz="1400" b="1" dirty="0" smtClean="0">
                <a:latin typeface="Trebuchet MS" pitchFamily="34" charset="0"/>
              </a:rPr>
              <a:t>receives min  13.5v </a:t>
            </a:r>
            <a:r>
              <a:rPr lang="en-US" altLang="en-US" sz="1400" b="1" dirty="0">
                <a:latin typeface="Trebuchet MS" pitchFamily="34" charset="0"/>
              </a:rPr>
              <a:t>when required</a:t>
            </a:r>
          </a:p>
        </p:txBody>
      </p:sp>
      <p:sp>
        <p:nvSpPr>
          <p:cNvPr id="25616" name="TextBox 87"/>
          <p:cNvSpPr txBox="1">
            <a:spLocks noChangeArrowheads="1"/>
          </p:cNvSpPr>
          <p:nvPr/>
        </p:nvSpPr>
        <p:spPr bwMode="auto">
          <a:xfrm>
            <a:off x="7848600" y="3616325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33CC"/>
                </a:solidFill>
                <a:latin typeface="Trebuchet MS" pitchFamily="34" charset="0"/>
              </a:rPr>
              <a:t>Entertainment system</a:t>
            </a:r>
            <a:endParaRPr lang="en-US" altLang="en-US" sz="1200" b="1" dirty="0">
              <a:solidFill>
                <a:srgbClr val="0033CC"/>
              </a:solidFill>
              <a:latin typeface="Trebuchet MS" pitchFamily="34" charset="0"/>
            </a:endParaRPr>
          </a:p>
        </p:txBody>
      </p:sp>
      <p:sp>
        <p:nvSpPr>
          <p:cNvPr id="25617" name="TextBox 88"/>
          <p:cNvSpPr txBox="1">
            <a:spLocks noChangeArrowheads="1"/>
          </p:cNvSpPr>
          <p:nvPr/>
        </p:nvSpPr>
        <p:spPr bwMode="auto">
          <a:xfrm>
            <a:off x="8077200" y="480060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33CC"/>
                </a:solidFill>
                <a:latin typeface="Trebuchet MS" pitchFamily="34" charset="0"/>
              </a:rPr>
              <a:t>Cooling/heating system</a:t>
            </a:r>
          </a:p>
        </p:txBody>
      </p:sp>
      <p:pic>
        <p:nvPicPr>
          <p:cNvPr id="25618" name="Picture 71" descr="vw-rave-270-0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74" descr="Flip_Down_Car_LCD_Monitor_with_14498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066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Box 86"/>
          <p:cNvSpPr txBox="1">
            <a:spLocks noChangeArrowheads="1"/>
          </p:cNvSpPr>
          <p:nvPr/>
        </p:nvSpPr>
        <p:spPr bwMode="auto">
          <a:xfrm>
            <a:off x="8001000" y="274796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33CC"/>
                </a:solidFill>
                <a:latin typeface="Trebuchet MS" pitchFamily="34" charset="0"/>
              </a:rPr>
              <a:t>Sound system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5029200" y="3048000"/>
            <a:ext cx="1676400" cy="1066800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5029200" y="4114800"/>
            <a:ext cx="1828800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4953000" y="4114800"/>
            <a:ext cx="1828800" cy="838200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16200000" flipH="1">
            <a:off x="4838700" y="5219700"/>
            <a:ext cx="990600" cy="304800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4419600" y="4876800"/>
            <a:ext cx="728663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6" name="TextBox 58"/>
          <p:cNvSpPr txBox="1">
            <a:spLocks noChangeArrowheads="1"/>
          </p:cNvSpPr>
          <p:nvPr/>
        </p:nvSpPr>
        <p:spPr bwMode="auto">
          <a:xfrm>
            <a:off x="3581400" y="2895600"/>
            <a:ext cx="152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Electricity is distributed to the vehicle’s electrical systems</a:t>
            </a:r>
          </a:p>
        </p:txBody>
      </p:sp>
      <p:pic>
        <p:nvPicPr>
          <p:cNvPr id="25627" name="Picture 84" descr="panther unit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16367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TextBox 86"/>
          <p:cNvSpPr txBox="1">
            <a:spLocks noChangeArrowheads="1"/>
          </p:cNvSpPr>
          <p:nvPr/>
        </p:nvSpPr>
        <p:spPr bwMode="auto">
          <a:xfrm>
            <a:off x="5943600" y="3087688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Trebuchet MS" pitchFamily="34" charset="0"/>
              </a:rPr>
              <a:t>12v</a:t>
            </a:r>
          </a:p>
        </p:txBody>
      </p:sp>
      <p:sp>
        <p:nvSpPr>
          <p:cNvPr id="25629" name="TextBox 86"/>
          <p:cNvSpPr txBox="1">
            <a:spLocks noChangeArrowheads="1"/>
          </p:cNvSpPr>
          <p:nvPr/>
        </p:nvSpPr>
        <p:spPr bwMode="auto">
          <a:xfrm>
            <a:off x="5943600" y="3849688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Trebuchet MS" pitchFamily="34" charset="0"/>
              </a:rPr>
              <a:t>12v</a:t>
            </a:r>
          </a:p>
        </p:txBody>
      </p:sp>
      <p:sp>
        <p:nvSpPr>
          <p:cNvPr id="25630" name="TextBox 86"/>
          <p:cNvSpPr txBox="1">
            <a:spLocks noChangeArrowheads="1"/>
          </p:cNvSpPr>
          <p:nvPr/>
        </p:nvSpPr>
        <p:spPr bwMode="auto">
          <a:xfrm>
            <a:off x="5943600" y="4383088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Trebuchet MS" pitchFamily="34" charset="0"/>
              </a:rPr>
              <a:t>12v</a:t>
            </a:r>
          </a:p>
        </p:txBody>
      </p:sp>
      <p:sp>
        <p:nvSpPr>
          <p:cNvPr id="25631" name="TextBox 86"/>
          <p:cNvSpPr txBox="1">
            <a:spLocks noChangeArrowheads="1"/>
          </p:cNvSpPr>
          <p:nvPr/>
        </p:nvSpPr>
        <p:spPr bwMode="auto">
          <a:xfrm>
            <a:off x="4419600" y="4419600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rebuchet MS" pitchFamily="34" charset="0"/>
              </a:rPr>
              <a:t>12v</a:t>
            </a:r>
            <a:endParaRPr lang="en-US" altLang="en-US" sz="1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6324600" y="6248400"/>
            <a:ext cx="990600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33" name="Picture 44" descr="400_F_5222395_WoOrXMLFCVqxNW0bCnFF6lNFyJCTkn67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10525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TextBox 41"/>
          <p:cNvSpPr txBox="1">
            <a:spLocks noChangeArrowheads="1"/>
          </p:cNvSpPr>
          <p:nvPr/>
        </p:nvSpPr>
        <p:spPr bwMode="auto">
          <a:xfrm>
            <a:off x="7391400" y="6618288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33CC"/>
                </a:solidFill>
                <a:latin typeface="Trebuchet MS" pitchFamily="34" charset="0"/>
              </a:rPr>
              <a:t>Car </a:t>
            </a:r>
            <a:r>
              <a:rPr lang="en-US" altLang="en-US" sz="1200" b="1" dirty="0">
                <a:solidFill>
                  <a:srgbClr val="0033CC"/>
                </a:solidFill>
                <a:latin typeface="Trebuchet MS" pitchFamily="34" charset="0"/>
              </a:rPr>
              <a:t>engine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16200000" flipH="1">
            <a:off x="4937125" y="5211763"/>
            <a:ext cx="762000" cy="228600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rot="16200000" flipV="1">
            <a:off x="4686300" y="4381500"/>
            <a:ext cx="762000" cy="22860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7" name="TextBox 86"/>
          <p:cNvSpPr txBox="1">
            <a:spLocks noChangeArrowheads="1"/>
          </p:cNvSpPr>
          <p:nvPr/>
        </p:nvSpPr>
        <p:spPr bwMode="auto">
          <a:xfrm>
            <a:off x="5257800" y="5105400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B050"/>
                </a:solidFill>
                <a:latin typeface="Trebuchet MS" pitchFamily="34" charset="0"/>
              </a:rPr>
              <a:t>13.5v</a:t>
            </a:r>
            <a:endParaRPr lang="en-US" altLang="en-US" sz="1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609600" y="1600200"/>
            <a:ext cx="7772400" cy="4419600"/>
          </a:xfrm>
          <a:prstGeom prst="triangle">
            <a:avLst/>
          </a:prstGeom>
          <a:solidFill>
            <a:srgbClr val="D29600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What could                       do for you?</a:t>
            </a:r>
            <a:r>
              <a:rPr lang="en-US" altLang="ja-JP" sz="36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ja-JP" sz="36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ja-JP" altLang="en-US" sz="18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「パンサー」の効果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 rot="-2902043">
            <a:off x="1144588" y="3105150"/>
            <a:ext cx="2247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rebuchet MS" pitchFamily="34" charset="0"/>
              </a:rPr>
              <a:t>SPEED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 rot="2935916">
            <a:off x="4705350" y="3241675"/>
            <a:ext cx="4271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rebuchet MS" pitchFamily="34" charset="0"/>
              </a:rPr>
              <a:t>SMOOTHNESS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2702875" y="5991224"/>
            <a:ext cx="4091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  <a:defRPr/>
            </a:pPr>
            <a:r>
              <a:rPr lang="en-US" altLang="en-US" sz="4800" b="1" dirty="0" smtClean="0">
                <a:ln>
                  <a:solidFill>
                    <a:srgbClr val="A47500"/>
                  </a:solidFill>
                </a:ln>
                <a:solidFill>
                  <a:srgbClr val="E3E307"/>
                </a:solidFill>
                <a:latin typeface="Trebuchet MS" pitchFamily="34" charset="0"/>
                <a:ea typeface="+mn-ea"/>
                <a:cs typeface="Arial" pitchFamily="34" charset="0"/>
              </a:rPr>
              <a:t>SAVINGS</a:t>
            </a: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 rot="-2921752">
            <a:off x="327819" y="3653632"/>
            <a:ext cx="514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 b="1">
                <a:latin typeface="Trebuchet MS" pitchFamily="34" charset="0"/>
              </a:rPr>
              <a:t>Reclaim 3~5 horse power; 5~10 torque</a:t>
            </a: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2900363" y="5510213"/>
            <a:ext cx="347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dist" eaLnBrk="1" hangingPunct="1">
              <a:buClrTx/>
              <a:buSzTx/>
              <a:buFontTx/>
              <a:buNone/>
            </a:pPr>
            <a:r>
              <a:rPr lang="en-US" altLang="en-US" sz="2000" b="1">
                <a:latin typeface="Trebuchet MS" pitchFamily="34" charset="0"/>
              </a:rPr>
              <a:t>Up to 25% fuel saving</a:t>
            </a: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 rot="2903397">
            <a:off x="4810919" y="3910807"/>
            <a:ext cx="304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algn="dist" eaLnBrk="1" hangingPunct="1">
              <a:buClrTx/>
              <a:buSzTx/>
              <a:buFontTx/>
              <a:buNone/>
            </a:pPr>
            <a:r>
              <a:rPr lang="en-US" altLang="en-US" sz="2000" b="1">
                <a:latin typeface="Trebuchet MS" pitchFamily="34" charset="0"/>
              </a:rPr>
              <a:t>Driving Pleasure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400" y="304800"/>
            <a:ext cx="2667000" cy="685800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accent1">
                    <a:satMod val="150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Panther</a:t>
            </a:r>
            <a:endParaRPr lang="ja-JP" altLang="en-US" sz="4000" b="1" i="1" dirty="0">
              <a:solidFill>
                <a:schemeClr val="accent1">
                  <a:satMod val="150000"/>
                </a:schemeClr>
              </a:solidFill>
              <a:latin typeface="Lucida Calligraphy" pitchFamily="66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7494</TotalTime>
  <Words>1145</Words>
  <Application>Microsoft Office PowerPoint</Application>
  <PresentationFormat>On-screen Show (4:3)</PresentationFormat>
  <Paragraphs>299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Panther Plus Fuel Saving Device</vt:lpstr>
      <vt:lpstr>Petrol  Crisis – never ending ガソリン価格の高騰ー天井知らず</vt:lpstr>
      <vt:lpstr>If you take action for a one time 10% saving もし１０％ガソリンの価格が明日上昇するとしたら… </vt:lpstr>
      <vt:lpstr>A Brilliant Invention 「パンサー」開発者の紹介</vt:lpstr>
      <vt:lpstr>The Inventor  「パンサー」の開発者プロフィール</vt:lpstr>
      <vt:lpstr>Your Vehicle’s ECU ＥＣＵの働き</vt:lpstr>
      <vt:lpstr>Slide 7</vt:lpstr>
      <vt:lpstr>How Panther   Works 「パンサー」の技術</vt:lpstr>
      <vt:lpstr>What could                       do for you? 「パンサー」の効果</vt:lpstr>
      <vt:lpstr>About Panther… 「パンサー」の詳細</vt:lpstr>
      <vt:lpstr>Slide 11</vt:lpstr>
      <vt:lpstr>Slide 12</vt:lpstr>
      <vt:lpstr>Slide 13</vt:lpstr>
      <vt:lpstr>Slide 14</vt:lpstr>
      <vt:lpstr>Slide 15</vt:lpstr>
      <vt:lpstr>Now Panther has reached more than 40 countries</vt:lpstr>
      <vt:lpstr>More than 1 billion people are facing the same problem  １０億人以上の人口が同様の問題を抱えています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looict</dc:creator>
  <cp:lastModifiedBy>DatoSeri</cp:lastModifiedBy>
  <cp:revision>938</cp:revision>
  <dcterms:created xsi:type="dcterms:W3CDTF">2008-10-08T02:45:17Z</dcterms:created>
  <dcterms:modified xsi:type="dcterms:W3CDTF">2014-09-12T03:40:22Z</dcterms:modified>
</cp:coreProperties>
</file>